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jpg" ContentType="image/jpg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4362" y="2825114"/>
            <a:ext cx="3858260" cy="575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69252" y="1354772"/>
            <a:ext cx="5365115" cy="4596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763" y="4762"/>
            <a:ext cx="12187555" cy="6853555"/>
          </a:xfrm>
          <a:custGeom>
            <a:avLst/>
            <a:gdLst/>
            <a:ahLst/>
            <a:cxnLst/>
            <a:rect l="l" t="t" r="r" b="b"/>
            <a:pathLst>
              <a:path w="12187555" h="6853555">
                <a:moveTo>
                  <a:pt x="12187236" y="0"/>
                </a:moveTo>
                <a:lnTo>
                  <a:pt x="0" y="0"/>
                </a:lnTo>
                <a:lnTo>
                  <a:pt x="0" y="6853237"/>
                </a:lnTo>
                <a:lnTo>
                  <a:pt x="12187236" y="6853237"/>
                </a:lnTo>
                <a:lnTo>
                  <a:pt x="12187236" y="0"/>
                </a:lnTo>
                <a:close/>
              </a:path>
            </a:pathLst>
          </a:custGeom>
          <a:solidFill>
            <a:srgbClr val="9F50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763" y="4762"/>
            <a:ext cx="12187555" cy="6853555"/>
          </a:xfrm>
          <a:custGeom>
            <a:avLst/>
            <a:gdLst/>
            <a:ahLst/>
            <a:cxnLst/>
            <a:rect l="l" t="t" r="r" b="b"/>
            <a:pathLst>
              <a:path w="12187555" h="6853555">
                <a:moveTo>
                  <a:pt x="12187236" y="0"/>
                </a:moveTo>
                <a:lnTo>
                  <a:pt x="0" y="0"/>
                </a:lnTo>
                <a:lnTo>
                  <a:pt x="0" y="6853237"/>
                </a:lnTo>
              </a:path>
            </a:pathLst>
          </a:custGeom>
          <a:ln w="12699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515725" y="142875"/>
            <a:ext cx="447675" cy="4381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-12700" y="29527"/>
            <a:ext cx="12193905" cy="690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13910" y="1749742"/>
            <a:ext cx="7432675" cy="3136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15925" y="6360398"/>
            <a:ext cx="282892" cy="23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hyperlink" Target="https://www.mpba.mp.br/noticia/73338" TargetMode="External"/><Relationship Id="rId6" Type="http://schemas.openxmlformats.org/officeDocument/2006/relationships/image" Target="../media/image2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hyperlink" Target="https://www.mpba.mp.br/noticia/73570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www.mpba.mp.br/noticia/73338" TargetMode="Externa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mpba.mp.br/noticia/73704" TargetMode="External"/><Relationship Id="rId3" Type="http://schemas.openxmlformats.org/officeDocument/2006/relationships/image" Target="../media/image2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2.png"/><Relationship Id="rId4" Type="http://schemas.openxmlformats.org/officeDocument/2006/relationships/hyperlink" Target="https://www.mpba.mp.br/noticia/73712" TargetMode="Externa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s://www.mpba.mp.br/noticia/73712" TargetMode="Externa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hyperlink" Target="https://www.mpba.mp.br/noticia/73727" TargetMode="External"/><Relationship Id="rId5" Type="http://schemas.openxmlformats.org/officeDocument/2006/relationships/image" Target="../media/image2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jp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hyperlink" Target="https://www.mpba.mp.br/noticia/73753" TargetMode="External"/><Relationship Id="rId7" Type="http://schemas.openxmlformats.org/officeDocument/2006/relationships/image" Target="../media/image2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Relationship Id="rId4" Type="http://schemas.openxmlformats.org/officeDocument/2006/relationships/hyperlink" Target="https://www.mpba.mp.br/noticia/73826" TargetMode="External"/><Relationship Id="rId5" Type="http://schemas.openxmlformats.org/officeDocument/2006/relationships/image" Target="../media/image2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.png"/><Relationship Id="rId6" Type="http://schemas.openxmlformats.org/officeDocument/2006/relationships/hyperlink" Target="https://www.mpba.mp.br/noticia/73990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Relationship Id="rId4" Type="http://schemas.openxmlformats.org/officeDocument/2006/relationships/image" Target="../media/image2.png"/><Relationship Id="rId5" Type="http://schemas.openxmlformats.org/officeDocument/2006/relationships/hyperlink" Target="https://www.mpba.mp.br/noticia/73990" TargetMode="Externa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jpg"/><Relationship Id="rId4" Type="http://schemas.openxmlformats.org/officeDocument/2006/relationships/hyperlink" Target="https://www.mpba.mp.br/noticia/74061" TargetMode="External"/><Relationship Id="rId5" Type="http://schemas.openxmlformats.org/officeDocument/2006/relationships/image" Target="../media/image2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Relationship Id="rId4" Type="http://schemas.openxmlformats.org/officeDocument/2006/relationships/hyperlink" Target="https://www.mpba.mp.br/noticia/74157" TargetMode="External"/><Relationship Id="rId5" Type="http://schemas.openxmlformats.org/officeDocument/2006/relationships/image" Target="../media/image2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hyperlink" Target="https://www.mpba.mp.br/noticia/74222" TargetMode="External"/><Relationship Id="rId6" Type="http://schemas.openxmlformats.org/officeDocument/2006/relationships/image" Target="../media/image2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Relationship Id="rId3" Type="http://schemas.openxmlformats.org/officeDocument/2006/relationships/image" Target="../media/image38.jpg"/><Relationship Id="rId4" Type="http://schemas.openxmlformats.org/officeDocument/2006/relationships/hyperlink" Target="https://www.mpba.mp.br/noticia/74232" TargetMode="External"/><Relationship Id="rId5" Type="http://schemas.openxmlformats.org/officeDocument/2006/relationships/image" Target="../media/image2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pba.mp.br/noticia/74374" TargetMode="External"/><Relationship Id="rId3" Type="http://schemas.openxmlformats.org/officeDocument/2006/relationships/image" Target="../media/image2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hyperlink" Target="https://www.mpba.mp.br/noticia/74379" TargetMode="External"/><Relationship Id="rId7" Type="http://schemas.openxmlformats.org/officeDocument/2006/relationships/image" Target="../media/image2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9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hyperlink" Target="https://www.gov.br/mj/pt-br/assuntos/noticias/copy_of_declaracao-conjunta.pdf" TargetMode="External"/><Relationship Id="rId4" Type="http://schemas.openxmlformats.org/officeDocument/2006/relationships/hyperlink" Target="https://www.gov.br/mj/pt-br/assuntos/noticias/brasil-e-portugal-assinam-declaracao-de-cooperacao-na-area-de-seguranca-publica" TargetMode="External"/><Relationship Id="rId5" Type="http://schemas.openxmlformats.org/officeDocument/2006/relationships/image" Target="../media/image2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hyperlink" Target="https://atarde.com.br/bahia/werner-hoje-temos-mais-de-1300-cameras-em-funcionamento-no-estado-1276861" TargetMode="External"/><Relationship Id="rId5" Type="http://schemas.openxmlformats.org/officeDocument/2006/relationships/image" Target="../media/image2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Relationship Id="rId3" Type="http://schemas.openxmlformats.org/officeDocument/2006/relationships/hyperlink" Target="https://veja.abril.com.br/politica/o-discurso-do-governo-para-minar-resistencias-a-pec-da-seguranca/" TargetMode="External"/><Relationship Id="rId4" Type="http://schemas.openxmlformats.org/officeDocument/2006/relationships/image" Target="../media/image2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hyperlink" Target="https://g1.globo.com/politica/noticia/2024/07/16/lula-diz-que-quer-debater-com-governadores-proposta-para-reformular-politicas-de-seguranca-publica.ghtml" TargetMode="External"/><Relationship Id="rId6" Type="http://schemas.openxmlformats.org/officeDocument/2006/relationships/image" Target="../media/image2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correio24horas.com.br/minha-bahia/dados-de-mortes-da-ssp-ba-e-do-fogo-cruzado-tem-divergencias-em-salvador-e-rms-0724" TargetMode="External"/><Relationship Id="rId3" Type="http://schemas.openxmlformats.org/officeDocument/2006/relationships/image" Target="../media/image2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Relationship Id="rId3" Type="http://schemas.openxmlformats.org/officeDocument/2006/relationships/hyperlink" Target="https://www.cnmp.mp.br/portal/todas-as-noticias/17708-em-simposio-conselheiro-do-cnmp-jaime-de-cassio-miranda-aborda-a-execucao-penal-a-luz-do-metodo-apac" TargetMode="External"/><Relationship Id="rId4" Type="http://schemas.openxmlformats.org/officeDocument/2006/relationships/image" Target="../media/image2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bn.globo.com/google/amp/politica/noticia/2024/08/07/lula-se-reune-com-ministros-para-tratar-da-pec-da-seguranca-publica.ghtml" TargetMode="External"/><Relationship Id="rId3" Type="http://schemas.openxmlformats.org/officeDocument/2006/relationships/image" Target="../media/image2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Relationship Id="rId3" Type="http://schemas.openxmlformats.org/officeDocument/2006/relationships/hyperlink" Target="https://www.unicef.org/brazil/comunicados-de-imprensa/mais-de-15-mil-criancas-e-adolescentes-foram-mortos-de-forma-violenta-no-brasil-nos-ultimos-3-anos" TargetMode="External"/><Relationship Id="rId4" Type="http://schemas.openxmlformats.org/officeDocument/2006/relationships/image" Target="../media/image2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hyperlink" Target="https://www.gov.br/mdh/pt-br/assuntos/noticias/2024/agosto/em-forum-ministro-silvio-almeida-volta-a-defender-politicas-de-seguranca-publica-baseadas-em-direitos-humanos" TargetMode="External"/><Relationship Id="rId4" Type="http://schemas.openxmlformats.org/officeDocument/2006/relationships/image" Target="../media/image53.jpg"/><Relationship Id="rId5" Type="http://schemas.openxmlformats.org/officeDocument/2006/relationships/image" Target="../media/image54.jpg"/><Relationship Id="rId6" Type="http://schemas.openxmlformats.org/officeDocument/2006/relationships/image" Target="../media/image2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5.jpg"/><Relationship Id="rId3" Type="http://schemas.openxmlformats.org/officeDocument/2006/relationships/hyperlink" Target="https://politicalivre.com.br/2024/09/governo-lula-vai-editar-nova-regra-sobre-abordagens-policiais-a-suspeitos-uso-de-armas-e-algemas/" TargetMode="External"/><Relationship Id="rId4" Type="http://schemas.openxmlformats.org/officeDocument/2006/relationships/image" Target="../media/image2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hyperlink" Target="https://politicalivre.com.br/2024/09/governo-lula-vai-editar-nova-regra-sobre-abordagens-policiais-a-suspeitos-uso-de-armas-e-algemas/" TargetMode="External"/><Relationship Id="rId4" Type="http://schemas.openxmlformats.org/officeDocument/2006/relationships/image" Target="../media/image2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9.png"/><Relationship Id="rId9" Type="http://schemas.openxmlformats.org/officeDocument/2006/relationships/hyperlink" Target="mailto:ceosp@mpba.mp.br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progesp.ufba.br/sites/progesp.ufba.br/files/dissertao_de_mestrado_-_rafael_oliveira_santos_araujo_1.pdf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5419725"/>
            <a:ext cx="12192000" cy="1438275"/>
          </a:xfrm>
          <a:custGeom>
            <a:avLst/>
            <a:gdLst/>
            <a:ahLst/>
            <a:cxnLst/>
            <a:rect l="l" t="t" r="r" b="b"/>
            <a:pathLst>
              <a:path w="12192000" h="1438275">
                <a:moveTo>
                  <a:pt x="0" y="1438274"/>
                </a:moveTo>
                <a:lnTo>
                  <a:pt x="12192000" y="1438274"/>
                </a:lnTo>
                <a:lnTo>
                  <a:pt x="12192000" y="0"/>
                </a:lnTo>
                <a:lnTo>
                  <a:pt x="0" y="0"/>
                </a:lnTo>
                <a:lnTo>
                  <a:pt x="0" y="1438274"/>
                </a:lnTo>
                <a:close/>
              </a:path>
            </a:pathLst>
          </a:custGeom>
          <a:solidFill>
            <a:srgbClr val="843B0C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200774"/>
              <a:ext cx="12191999" cy="657223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323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2" y="4759"/>
              <a:ext cx="12187237" cy="5414965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1018539" y="4979670"/>
            <a:ext cx="4852670" cy="11068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b="1">
                <a:solidFill>
                  <a:srgbClr val="FFFFFF"/>
                </a:solidFill>
                <a:latin typeface="Arial"/>
                <a:cs typeface="Arial"/>
              </a:rPr>
              <a:t>SEGURANÇA</a:t>
            </a:r>
            <a:r>
              <a:rPr dirty="0" sz="27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10" b="1">
                <a:solidFill>
                  <a:srgbClr val="FFFFFF"/>
                </a:solidFill>
                <a:latin typeface="Arial"/>
                <a:cs typeface="Arial"/>
              </a:rPr>
              <a:t>PÚBLICA</a:t>
            </a:r>
            <a:endParaRPr sz="2700">
              <a:latin typeface="Arial"/>
              <a:cs typeface="Arial"/>
            </a:endParaRPr>
          </a:p>
          <a:p>
            <a:pPr marL="603885">
              <a:lnSpc>
                <a:spcPct val="100000"/>
              </a:lnSpc>
              <a:spcBef>
                <a:spcPts val="2385"/>
              </a:spcBef>
              <a:tabLst>
                <a:tab pos="2414270" algn="l"/>
              </a:tabLst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z="24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2400" spc="-1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	I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z="24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z="2400" spc="-1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z="24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24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266940" y="6352222"/>
            <a:ext cx="454342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Edição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Julho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8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Agosto</a:t>
            </a:r>
            <a:r>
              <a:rPr dirty="0"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Setembro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2024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657225" y="4486275"/>
            <a:ext cx="0" cy="1211580"/>
          </a:xfrm>
          <a:custGeom>
            <a:avLst/>
            <a:gdLst/>
            <a:ahLst/>
            <a:cxnLst/>
            <a:rect l="l" t="t" r="r" b="b"/>
            <a:pathLst>
              <a:path w="0" h="1211579">
                <a:moveTo>
                  <a:pt x="0" y="0"/>
                </a:moveTo>
                <a:lnTo>
                  <a:pt x="0" y="1210957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F50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952500" y="3562350"/>
            <a:ext cx="5198110" cy="5715"/>
          </a:xfrm>
          <a:custGeom>
            <a:avLst/>
            <a:gdLst/>
            <a:ahLst/>
            <a:cxnLst/>
            <a:rect l="l" t="t" r="r" b="b"/>
            <a:pathLst>
              <a:path w="5198110" h="5714">
                <a:moveTo>
                  <a:pt x="0" y="0"/>
                </a:moveTo>
                <a:lnTo>
                  <a:pt x="5197983" y="5587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324485">
              <a:lnSpc>
                <a:spcPct val="100000"/>
              </a:lnSpc>
              <a:spcBef>
                <a:spcPts val="105"/>
              </a:spcBef>
            </a:pPr>
            <a:r>
              <a:rPr dirty="0" sz="3600">
                <a:solidFill>
                  <a:srgbClr val="FFFFFF"/>
                </a:solidFill>
              </a:rPr>
              <a:t>Notícias</a:t>
            </a:r>
            <a:r>
              <a:rPr dirty="0" sz="3600" spc="-60">
                <a:solidFill>
                  <a:srgbClr val="FFFFFF"/>
                </a:solidFill>
              </a:rPr>
              <a:t> </a:t>
            </a:r>
            <a:r>
              <a:rPr dirty="0" sz="3600">
                <a:solidFill>
                  <a:srgbClr val="FFFFFF"/>
                </a:solidFill>
              </a:rPr>
              <a:t>do</a:t>
            </a:r>
            <a:r>
              <a:rPr dirty="0" sz="3600" spc="-20">
                <a:solidFill>
                  <a:srgbClr val="FFFFFF"/>
                </a:solidFill>
              </a:rPr>
              <a:t> </a:t>
            </a:r>
            <a:r>
              <a:rPr dirty="0" sz="3600" spc="-25">
                <a:solidFill>
                  <a:srgbClr val="FFFFFF"/>
                </a:solidFill>
              </a:rPr>
              <a:t>MP</a:t>
            </a:r>
            <a:endParaRPr sz="3600"/>
          </a:p>
        </p:txBody>
      </p:sp>
      <p:grpSp>
        <p:nvGrpSpPr>
          <p:cNvPr id="5" name="object 5" descr=""/>
          <p:cNvGrpSpPr/>
          <p:nvPr/>
        </p:nvGrpSpPr>
        <p:grpSpPr>
          <a:xfrm>
            <a:off x="7058025" y="0"/>
            <a:ext cx="5133975" cy="6858000"/>
            <a:chOff x="7058025" y="0"/>
            <a:chExt cx="5133975" cy="685800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5250" y="133350"/>
              <a:ext cx="457200" cy="457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8025" y="0"/>
              <a:ext cx="5133975" cy="6857999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961389" y="3770312"/>
            <a:ext cx="183896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MP/BA</a:t>
            </a: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CNMP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325" y="6229350"/>
            <a:ext cx="466725" cy="457200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42594" y="6321742"/>
            <a:ext cx="216535" cy="2425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9F501D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95275" y="914400"/>
            <a:ext cx="11556365" cy="1270"/>
          </a:xfrm>
          <a:custGeom>
            <a:avLst/>
            <a:gdLst/>
            <a:ahLst/>
            <a:cxnLst/>
            <a:rect l="l" t="t" r="r" b="b"/>
            <a:pathLst>
              <a:path w="11556365" h="1269">
                <a:moveTo>
                  <a:pt x="0" y="1270"/>
                </a:moveTo>
                <a:lnTo>
                  <a:pt x="11555984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2192" y="134937"/>
            <a:ext cx="9989820" cy="69151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/>
              <a:t>Projeto</a:t>
            </a:r>
            <a:r>
              <a:rPr dirty="0" spc="114"/>
              <a:t> </a:t>
            </a:r>
            <a:r>
              <a:rPr dirty="0"/>
              <a:t>do</a:t>
            </a:r>
            <a:r>
              <a:rPr dirty="0" spc="195"/>
              <a:t> </a:t>
            </a:r>
            <a:r>
              <a:rPr dirty="0"/>
              <a:t>MP</a:t>
            </a:r>
            <a:r>
              <a:rPr dirty="0" spc="60"/>
              <a:t> </a:t>
            </a:r>
            <a:r>
              <a:rPr dirty="0"/>
              <a:t>para</a:t>
            </a:r>
            <a:r>
              <a:rPr dirty="0" spc="80"/>
              <a:t> </a:t>
            </a:r>
            <a:r>
              <a:rPr dirty="0"/>
              <a:t>redução</a:t>
            </a:r>
            <a:r>
              <a:rPr dirty="0" spc="114"/>
              <a:t> </a:t>
            </a:r>
            <a:r>
              <a:rPr dirty="0"/>
              <a:t>da</a:t>
            </a:r>
            <a:r>
              <a:rPr dirty="0" spc="80"/>
              <a:t> </a:t>
            </a:r>
            <a:r>
              <a:rPr dirty="0"/>
              <a:t>criminalidade</a:t>
            </a:r>
            <a:r>
              <a:rPr dirty="0" spc="165"/>
              <a:t> </a:t>
            </a:r>
            <a:r>
              <a:rPr dirty="0"/>
              <a:t>é</a:t>
            </a:r>
            <a:r>
              <a:rPr dirty="0" spc="75"/>
              <a:t> </a:t>
            </a:r>
            <a:r>
              <a:rPr dirty="0"/>
              <a:t>apresentado</a:t>
            </a:r>
            <a:r>
              <a:rPr dirty="0" spc="114"/>
              <a:t> </a:t>
            </a:r>
            <a:r>
              <a:rPr dirty="0"/>
              <a:t>em</a:t>
            </a:r>
            <a:r>
              <a:rPr dirty="0" spc="105"/>
              <a:t> </a:t>
            </a:r>
            <a:r>
              <a:rPr dirty="0"/>
              <a:t>reunião</a:t>
            </a:r>
            <a:r>
              <a:rPr dirty="0" spc="114"/>
              <a:t> </a:t>
            </a:r>
            <a:r>
              <a:rPr dirty="0" spc="-25"/>
              <a:t>do</a:t>
            </a:r>
          </a:p>
          <a:p>
            <a:pPr algn="ctr" marL="3175">
              <a:lnSpc>
                <a:spcPct val="100000"/>
              </a:lnSpc>
              <a:spcBef>
                <a:spcPts val="50"/>
              </a:spcBef>
            </a:pPr>
            <a:r>
              <a:rPr dirty="0"/>
              <a:t>Bahia</a:t>
            </a:r>
            <a:r>
              <a:rPr dirty="0" spc="105"/>
              <a:t> </a:t>
            </a:r>
            <a:r>
              <a:rPr dirty="0"/>
              <a:t>pela</a:t>
            </a:r>
            <a:r>
              <a:rPr dirty="0" spc="100"/>
              <a:t> </a:t>
            </a:r>
            <a:r>
              <a:rPr dirty="0" spc="-25"/>
              <a:t>Paz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29570" y="4276568"/>
            <a:ext cx="3205334" cy="184333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205422" y="3451479"/>
            <a:ext cx="38195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" algn="l"/>
                <a:tab pos="1111250" algn="l"/>
                <a:tab pos="1773555" algn="l"/>
                <a:tab pos="2511425" algn="l"/>
                <a:tab pos="3435985" algn="l"/>
              </a:tabLst>
            </a:pPr>
            <a:r>
              <a:rPr dirty="0" sz="1200" spc="-50">
                <a:latin typeface="Arial"/>
                <a:cs typeface="Arial"/>
              </a:rPr>
              <a:t>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Ministério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Público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estadual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apresentou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nesta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05422" y="3632834"/>
            <a:ext cx="38233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33830" algn="l"/>
              </a:tabLst>
            </a:pPr>
            <a:r>
              <a:rPr dirty="0" sz="1200" spc="-10">
                <a:latin typeface="Arial"/>
                <a:cs typeface="Arial"/>
              </a:rPr>
              <a:t>segunda-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dia</a:t>
            </a:r>
            <a:r>
              <a:rPr dirty="0" sz="1200">
                <a:latin typeface="Arial"/>
                <a:cs typeface="Arial"/>
              </a:rPr>
              <a:t>	8,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‘Município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Seguro’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05422" y="3813492"/>
            <a:ext cx="3825875" cy="1859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299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durante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terceira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reunião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Comitê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Governança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programa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Paz.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iniciativa </a:t>
            </a:r>
            <a:r>
              <a:rPr dirty="0" sz="1200">
                <a:latin typeface="Arial"/>
                <a:cs typeface="Arial"/>
              </a:rPr>
              <a:t>lançada pelo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 novembro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 2023,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objetivo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reduzir 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criminalidade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estado.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apresentação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foi </a:t>
            </a:r>
            <a:r>
              <a:rPr dirty="0" sz="1200">
                <a:latin typeface="Arial"/>
                <a:cs typeface="Arial"/>
              </a:rPr>
              <a:t>realizada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procurador-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Pedro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pelos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coordenadores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Operacional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0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Defesa</a:t>
            </a:r>
            <a:r>
              <a:rPr dirty="0" sz="1200" spc="1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(Ceosp),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Hugo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Casciano,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Grupo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(Geosp),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Ernesto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Medeiros.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253229" y="1136078"/>
            <a:ext cx="3702050" cy="14871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8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reunião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conduzida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governador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Jerônimo </a:t>
            </a:r>
            <a:r>
              <a:rPr dirty="0" sz="1200">
                <a:latin typeface="Arial"/>
                <a:cs typeface="Arial"/>
              </a:rPr>
              <a:t>Rodrigues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teve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Assembleia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Legislativa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Bahia,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deputado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Adolfo </a:t>
            </a:r>
            <a:r>
              <a:rPr dirty="0" sz="1200">
                <a:latin typeface="Arial"/>
                <a:cs typeface="Arial"/>
              </a:rPr>
              <a:t>Menezes;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Tribunal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Bahia,</a:t>
            </a:r>
            <a:r>
              <a:rPr dirty="0" sz="1200" spc="3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desembargadora</a:t>
            </a:r>
            <a:r>
              <a:rPr dirty="0" sz="1200" spc="3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Cynthia</a:t>
            </a:r>
            <a:r>
              <a:rPr dirty="0" sz="1200" spc="3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Resende;</a:t>
            </a:r>
            <a:r>
              <a:rPr dirty="0" sz="1200" spc="31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dos </a:t>
            </a:r>
            <a:r>
              <a:rPr dirty="0" sz="1200">
                <a:latin typeface="Arial"/>
                <a:cs typeface="Arial"/>
              </a:rPr>
              <a:t>secretários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Marcelo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Werner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Direitos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Humanos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Felipe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Freitas,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entre </a:t>
            </a:r>
            <a:r>
              <a:rPr dirty="0" sz="1200">
                <a:latin typeface="Arial"/>
                <a:cs typeface="Arial"/>
              </a:rPr>
              <a:t>outras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autoridades.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253229" y="2776537"/>
            <a:ext cx="3701415" cy="35090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299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Durante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apresentação,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procurador-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destacou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importância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articulação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diversos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órgãos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entes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federativos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projeto, </a:t>
            </a:r>
            <a:r>
              <a:rPr dirty="0" sz="1200">
                <a:latin typeface="Arial"/>
                <a:cs typeface="Arial"/>
              </a:rPr>
              <a:t>inclusive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diálogo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Federal.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“Além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buscar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Municípios,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junto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 </a:t>
            </a:r>
            <a:r>
              <a:rPr dirty="0" sz="1200">
                <a:latin typeface="Arial"/>
                <a:cs typeface="Arial"/>
              </a:rPr>
              <a:t>adesão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programa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Paz,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 </a:t>
            </a:r>
            <a:r>
              <a:rPr dirty="0" sz="1200">
                <a:latin typeface="Arial"/>
                <a:cs typeface="Arial"/>
              </a:rPr>
              <a:t>articulado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União,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17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Nacional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(Senasp)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Pública.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‘Município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Seguro’, em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resumo,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implementação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Único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 </a:t>
            </a:r>
            <a:r>
              <a:rPr dirty="0" sz="1200">
                <a:latin typeface="Arial"/>
                <a:cs typeface="Arial"/>
              </a:rPr>
              <a:t>(Susp),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criado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Lei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13.675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2018,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que,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embora </a:t>
            </a:r>
            <a:r>
              <a:rPr dirty="0" sz="1200">
                <a:latin typeface="Arial"/>
                <a:cs typeface="Arial"/>
              </a:rPr>
              <a:t>esteja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vigor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há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seis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anos,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grande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maioria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dos </a:t>
            </a:r>
            <a:r>
              <a:rPr dirty="0" sz="1200">
                <a:latin typeface="Arial"/>
                <a:cs typeface="Arial"/>
              </a:rPr>
              <a:t>municípios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País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implementou”,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afirmou </a:t>
            </a:r>
            <a:r>
              <a:rPr dirty="0" sz="1200">
                <a:latin typeface="Arial"/>
                <a:cs typeface="Arial"/>
              </a:rPr>
              <a:t>Pedro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Maia.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dimensionar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amplitude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projeto,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chefe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lembrou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os </a:t>
            </a:r>
            <a:r>
              <a:rPr dirty="0" sz="1200">
                <a:latin typeface="Arial"/>
                <a:cs typeface="Arial"/>
              </a:rPr>
              <a:t>anos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2002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2005,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período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Instituição </a:t>
            </a:r>
            <a:r>
              <a:rPr dirty="0" sz="1200">
                <a:latin typeface="Arial"/>
                <a:cs typeface="Arial"/>
              </a:rPr>
              <a:t>desenvolveu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ações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resultaram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implementação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Conselhos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Tutelares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cidades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baianas.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438150" y="1104900"/>
            <a:ext cx="3405504" cy="3405504"/>
            <a:chOff x="438150" y="1104900"/>
            <a:chExt cx="3405504" cy="3405504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8150" y="2771648"/>
              <a:ext cx="3405251" cy="1738376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725" y="1104900"/>
              <a:ext cx="3352800" cy="1685925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8160639" y="1144587"/>
            <a:ext cx="3825240" cy="27654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8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meta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monitorar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até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final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ano,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meio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instauração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procedimentos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administrativos,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andamento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implementação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instrumentos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mecanismos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Nacional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417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municípios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baianos.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‘Município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Seguro’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foi </a:t>
            </a:r>
            <a:r>
              <a:rPr dirty="0" sz="1200">
                <a:latin typeface="Arial"/>
                <a:cs typeface="Arial"/>
              </a:rPr>
              <a:t>estruturado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partir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diagnóstico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preliminar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estrutura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 municipal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 </a:t>
            </a:r>
            <a:r>
              <a:rPr dirty="0" sz="1200">
                <a:latin typeface="Arial"/>
                <a:cs typeface="Arial"/>
              </a:rPr>
              <a:t>91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municípios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responderam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questionário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enviado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Instituição.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Conforme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pesquisa,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92%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deles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não </a:t>
            </a:r>
            <a:r>
              <a:rPr dirty="0" sz="1200">
                <a:latin typeface="Arial"/>
                <a:cs typeface="Arial"/>
              </a:rPr>
              <a:t>contam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Conselho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Municipal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 </a:t>
            </a:r>
            <a:r>
              <a:rPr dirty="0" sz="1200">
                <a:latin typeface="Arial"/>
                <a:cs typeface="Arial"/>
              </a:rPr>
              <a:t>efetivo,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sendo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60%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sequer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têm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previsão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legal;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98%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dispõem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plano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defesa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elaborado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90%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contam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Fundo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Pública.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 dados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apresentados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pelo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Ernesto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Cabral.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4167251" y="1109725"/>
            <a:ext cx="0" cy="5472430"/>
          </a:xfrm>
          <a:custGeom>
            <a:avLst/>
            <a:gdLst/>
            <a:ahLst/>
            <a:cxnLst/>
            <a:rect l="l" t="t" r="r" b="b"/>
            <a:pathLst>
              <a:path w="0" h="5472430">
                <a:moveTo>
                  <a:pt x="0" y="0"/>
                </a:moveTo>
                <a:lnTo>
                  <a:pt x="0" y="5471934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8024876" y="1109725"/>
            <a:ext cx="0" cy="5472430"/>
          </a:xfrm>
          <a:custGeom>
            <a:avLst/>
            <a:gdLst/>
            <a:ahLst/>
            <a:cxnLst/>
            <a:rect l="l" t="t" r="r" b="b"/>
            <a:pathLst>
              <a:path w="0" h="5472430">
                <a:moveTo>
                  <a:pt x="0" y="0"/>
                </a:moveTo>
                <a:lnTo>
                  <a:pt x="0" y="5471934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9386823" y="6214745"/>
            <a:ext cx="236855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200" spc="-2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04/07/2024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8" name="object 1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11</a:t>
            </a:fld>
          </a:p>
        </p:txBody>
      </p:sp>
      <p:sp>
        <p:nvSpPr>
          <p:cNvPr id="19" name="object 19" descr=""/>
          <p:cNvSpPr txBox="1"/>
          <p:nvPr/>
        </p:nvSpPr>
        <p:spPr>
          <a:xfrm>
            <a:off x="9415398" y="6410504"/>
            <a:ext cx="2376170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Notícia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adaptada.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Fonte: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MP/BA.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25250" y="133350"/>
            <a:ext cx="457200" cy="457200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485775" y="904875"/>
            <a:ext cx="11124565" cy="0"/>
          </a:xfrm>
          <a:custGeom>
            <a:avLst/>
            <a:gdLst/>
            <a:ahLst/>
            <a:cxnLst/>
            <a:rect l="l" t="t" r="r" b="b"/>
            <a:pathLst>
              <a:path w="11124565" h="0">
                <a:moveTo>
                  <a:pt x="0" y="0"/>
                </a:moveTo>
                <a:lnTo>
                  <a:pt x="11124057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1162" y="113347"/>
            <a:ext cx="11013440" cy="691515"/>
          </a:xfrm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3811904" marR="5080" indent="-3799840">
              <a:lnSpc>
                <a:spcPct val="101899"/>
              </a:lnSpc>
              <a:spcBef>
                <a:spcPts val="75"/>
              </a:spcBef>
            </a:pPr>
            <a:r>
              <a:rPr dirty="0"/>
              <a:t>Projeto</a:t>
            </a:r>
            <a:r>
              <a:rPr dirty="0" spc="150"/>
              <a:t> </a:t>
            </a:r>
            <a:r>
              <a:rPr dirty="0"/>
              <a:t>promove</a:t>
            </a:r>
            <a:r>
              <a:rPr dirty="0" spc="200"/>
              <a:t> </a:t>
            </a:r>
            <a:r>
              <a:rPr dirty="0"/>
              <a:t>ressocialização</a:t>
            </a:r>
            <a:r>
              <a:rPr dirty="0" spc="155"/>
              <a:t> </a:t>
            </a:r>
            <a:r>
              <a:rPr dirty="0"/>
              <a:t>de</a:t>
            </a:r>
            <a:r>
              <a:rPr dirty="0" spc="114"/>
              <a:t> </a:t>
            </a:r>
            <a:r>
              <a:rPr dirty="0"/>
              <a:t>detentos</a:t>
            </a:r>
            <a:r>
              <a:rPr dirty="0" spc="114"/>
              <a:t> </a:t>
            </a:r>
            <a:r>
              <a:rPr dirty="0"/>
              <a:t>via</a:t>
            </a:r>
            <a:r>
              <a:rPr dirty="0" spc="110"/>
              <a:t> </a:t>
            </a:r>
            <a:r>
              <a:rPr dirty="0"/>
              <a:t>trabalho</a:t>
            </a:r>
            <a:r>
              <a:rPr dirty="0" spc="155"/>
              <a:t> </a:t>
            </a:r>
            <a:r>
              <a:rPr dirty="0"/>
              <a:t>de</a:t>
            </a:r>
            <a:r>
              <a:rPr dirty="0" spc="204"/>
              <a:t> </a:t>
            </a:r>
            <a:r>
              <a:rPr dirty="0"/>
              <a:t>descaracterização</a:t>
            </a:r>
            <a:r>
              <a:rPr dirty="0" spc="150"/>
              <a:t> </a:t>
            </a:r>
            <a:r>
              <a:rPr dirty="0" spc="-25"/>
              <a:t>de </a:t>
            </a:r>
            <a:r>
              <a:rPr dirty="0"/>
              <a:t>mercadorias</a:t>
            </a:r>
            <a:r>
              <a:rPr dirty="0" spc="190"/>
              <a:t> </a:t>
            </a:r>
            <a:r>
              <a:rPr dirty="0" spc="-10"/>
              <a:t>apreendidas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6416675" y="2857436"/>
            <a:ext cx="552069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cada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unidade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prisional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contar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até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50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presos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trabalhando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na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416675" y="3038792"/>
            <a:ext cx="551561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descaracterização,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dentro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ressocialização.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remessa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416675" y="3220339"/>
            <a:ext cx="5518785" cy="57086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7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cuecas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está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prevista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doada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este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sistema </a:t>
            </a:r>
            <a:r>
              <a:rPr dirty="0" sz="1200">
                <a:latin typeface="Arial"/>
                <a:cs typeface="Arial"/>
              </a:rPr>
              <a:t>prisional,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receber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outras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peças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vestuário,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conforme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prevê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 spc="-10">
                <a:latin typeface="Arial"/>
                <a:cs typeface="Arial"/>
              </a:rPr>
              <a:t>cooperação.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416675" y="3954462"/>
            <a:ext cx="552069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reunião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teve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procurador-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Pedro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Maia;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416675" y="4136008"/>
            <a:ext cx="55206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9475" algn="l"/>
                <a:tab pos="1247775" algn="l"/>
                <a:tab pos="2409825" algn="l"/>
                <a:tab pos="3486785" algn="l"/>
                <a:tab pos="4007485" algn="l"/>
                <a:tab pos="4645660" algn="l"/>
                <a:tab pos="5335905" algn="l"/>
              </a:tabLst>
            </a:pPr>
            <a:r>
              <a:rPr dirty="0" sz="1200" spc="-10">
                <a:latin typeface="Arial"/>
                <a:cs typeface="Arial"/>
              </a:rPr>
              <a:t>secretário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Administração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Penitenciária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José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Carlos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Castro;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416675" y="4316793"/>
            <a:ext cx="5520690" cy="14966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0"/>
              </a:spcBef>
            </a:pPr>
            <a:r>
              <a:rPr dirty="0" sz="1200">
                <a:latin typeface="Arial"/>
                <a:cs typeface="Arial"/>
              </a:rPr>
              <a:t>superintendente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5ª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Região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Francisco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Lessa;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chefe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Gabinete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 spc="-20">
                <a:latin typeface="Arial"/>
                <a:cs typeface="Arial"/>
              </a:rPr>
              <a:t>MP,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Fabrício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Patury;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superintendente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Ressocialização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Seap,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Bacildes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Terceiro;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Defesa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(Ceosp),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Hugo </a:t>
            </a:r>
            <a:r>
              <a:rPr dirty="0" sz="1200">
                <a:latin typeface="Arial"/>
                <a:cs typeface="Arial"/>
              </a:rPr>
              <a:t>Casciano;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Umep,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Edmundo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Reis;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 spc="-10">
                <a:latin typeface="Arial"/>
                <a:cs typeface="Arial"/>
              </a:rPr>
              <a:t>corregedor-</a:t>
            </a:r>
            <a:r>
              <a:rPr dirty="0" sz="1200">
                <a:latin typeface="Arial"/>
                <a:cs typeface="Arial"/>
              </a:rPr>
              <a:t>administrativo,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Roberto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Gomes;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Márcia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Munique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servidora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Jaqueline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Menezes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Oliveira,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responsável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desenvolver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acompanhar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projetos 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ressocialização,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ambas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Umep;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416675" y="5786120"/>
            <a:ext cx="55143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0845" algn="l"/>
                <a:tab pos="1663064" algn="l"/>
                <a:tab pos="2193290" algn="l"/>
                <a:tab pos="2802890" algn="l"/>
                <a:tab pos="3041015" algn="l"/>
                <a:tab pos="3684270" algn="l"/>
                <a:tab pos="4581525" algn="l"/>
                <a:tab pos="5081905" algn="l"/>
              </a:tabLst>
            </a:pPr>
            <a:r>
              <a:rPr dirty="0" sz="1200" spc="-25">
                <a:latin typeface="Arial"/>
                <a:cs typeface="Arial"/>
              </a:rPr>
              <a:t>dos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auditores-fiscais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Valdir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Lemos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Sandra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Magnavita,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entre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outros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416675" y="5967412"/>
            <a:ext cx="21082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representantes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Receita.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77200" y="1200150"/>
            <a:ext cx="2200275" cy="148590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525462" y="1317942"/>
            <a:ext cx="5575300" cy="1124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99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primeiros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resultados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 projeto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pioneiro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ressocialização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detentos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na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apresentados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nesta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terça-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16,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durante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reunião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(MPBA),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Receita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–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5ª </a:t>
            </a:r>
            <a:r>
              <a:rPr dirty="0" sz="1200">
                <a:latin typeface="Arial"/>
                <a:cs typeface="Arial"/>
              </a:rPr>
              <a:t>Região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Fiscal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estadual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Administração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Penitenciária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Ressocialização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(Seap).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encontro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marcou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formalização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cooperação </a:t>
            </a:r>
            <a:r>
              <a:rPr dirty="0" sz="1200">
                <a:latin typeface="Arial"/>
                <a:cs typeface="Arial"/>
              </a:rPr>
              <a:t>interinstitucional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colocou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funcionamento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quatro núcleos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0600" y="2609850"/>
            <a:ext cx="1809750" cy="1409700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3328670" y="2445448"/>
            <a:ext cx="2775585" cy="57150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descaracterização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(retirada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marcas)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mercadorias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falsificadas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apreendidas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Receita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doadas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órgão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328670" y="2988881"/>
            <a:ext cx="845819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1035" algn="l"/>
              </a:tabLst>
            </a:pPr>
            <a:r>
              <a:rPr dirty="0" sz="1200" spc="-10">
                <a:latin typeface="Arial"/>
                <a:cs typeface="Arial"/>
              </a:rPr>
              <a:t>federal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ao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328670" y="3170237"/>
            <a:ext cx="97599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intermediação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328670" y="3360991"/>
            <a:ext cx="1038225" cy="39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  <a:tabLst>
                <a:tab pos="853440" algn="l"/>
              </a:tabLst>
            </a:pPr>
            <a:r>
              <a:rPr dirty="0" sz="1200" spc="-10">
                <a:latin typeface="Arial"/>
                <a:cs typeface="Arial"/>
              </a:rPr>
              <a:t>Unidade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  <a:tabLst>
                <a:tab pos="825500" algn="l"/>
              </a:tabLst>
            </a:pPr>
            <a:r>
              <a:rPr dirty="0" sz="1200" spc="-10">
                <a:latin typeface="Arial"/>
                <a:cs typeface="Arial"/>
              </a:rPr>
              <a:t>Execução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456429" y="3360991"/>
            <a:ext cx="1327785" cy="39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4290">
              <a:lnSpc>
                <a:spcPts val="1435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Monitoramento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435"/>
              </a:lnSpc>
              <a:tabLst>
                <a:tab pos="500380" algn="l"/>
                <a:tab pos="730250" algn="l"/>
              </a:tabLst>
            </a:pPr>
            <a:r>
              <a:rPr dirty="0" sz="1200" spc="-20">
                <a:latin typeface="Arial"/>
                <a:cs typeface="Arial"/>
              </a:rPr>
              <a:t>Pena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Medidas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330446" y="2988881"/>
            <a:ext cx="1773555" cy="76263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r" marL="95250" marR="5080" indent="-83185">
              <a:lnSpc>
                <a:spcPts val="1430"/>
              </a:lnSpc>
              <a:spcBef>
                <a:spcPts val="155"/>
              </a:spcBef>
              <a:tabLst>
                <a:tab pos="394970" algn="l"/>
                <a:tab pos="721360" algn="l"/>
                <a:tab pos="777875" algn="l"/>
                <a:tab pos="1129030" algn="l"/>
                <a:tab pos="1470025" algn="l"/>
                <a:tab pos="1588770" algn="l"/>
              </a:tabLst>
            </a:pPr>
            <a:r>
              <a:rPr dirty="0" sz="1200" spc="-10">
                <a:latin typeface="Arial"/>
                <a:cs typeface="Arial"/>
              </a:rPr>
              <a:t>sistema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prisional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com 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MP,</a:t>
            </a:r>
            <a:r>
              <a:rPr dirty="0" sz="1200">
                <a:latin typeface="Arial"/>
                <a:cs typeface="Arial"/>
              </a:rPr>
              <a:t>		</a:t>
            </a:r>
            <a:r>
              <a:rPr dirty="0" sz="1200" spc="-25">
                <a:latin typeface="Arial"/>
                <a:cs typeface="Arial"/>
              </a:rPr>
              <a:t>por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meio</a:t>
            </a:r>
            <a:r>
              <a:rPr dirty="0" sz="1200">
                <a:latin typeface="Arial"/>
                <a:cs typeface="Arial"/>
              </a:rPr>
              <a:t>		</a:t>
            </a:r>
            <a:r>
              <a:rPr dirty="0" sz="1200" spc="-25"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ts val="1435"/>
              </a:lnSpc>
              <a:spcBef>
                <a:spcPts val="15"/>
              </a:spcBef>
            </a:pP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ts val="1435"/>
              </a:lnSpc>
            </a:pP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328670" y="3724020"/>
            <a:ext cx="2774950" cy="57086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algn="just" marL="12700" marR="5080">
              <a:lnSpc>
                <a:spcPct val="99000"/>
              </a:lnSpc>
              <a:spcBef>
                <a:spcPts val="115"/>
              </a:spcBef>
            </a:pP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(Umep).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principal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núcleos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transformar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mercadorias apreendidas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recursos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úteis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7543800" y="1057275"/>
            <a:ext cx="12065" cy="1755775"/>
          </a:xfrm>
          <a:custGeom>
            <a:avLst/>
            <a:gdLst/>
            <a:ahLst/>
            <a:cxnLst/>
            <a:rect l="l" t="t" r="r" b="b"/>
            <a:pathLst>
              <a:path w="12065" h="1755775">
                <a:moveTo>
                  <a:pt x="11938" y="0"/>
                </a:moveTo>
                <a:lnTo>
                  <a:pt x="0" y="1755394"/>
                </a:lnTo>
              </a:path>
            </a:pathLst>
          </a:custGeom>
          <a:ln w="57149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0696575" y="1114425"/>
            <a:ext cx="12065" cy="1755775"/>
          </a:xfrm>
          <a:custGeom>
            <a:avLst/>
            <a:gdLst/>
            <a:ahLst/>
            <a:cxnLst/>
            <a:rect l="l" t="t" r="r" b="b"/>
            <a:pathLst>
              <a:path w="12065" h="1755775">
                <a:moveTo>
                  <a:pt x="11938" y="0"/>
                </a:moveTo>
                <a:lnTo>
                  <a:pt x="0" y="1755394"/>
                </a:lnTo>
              </a:path>
            </a:pathLst>
          </a:custGeom>
          <a:ln w="57149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3190875" y="2495550"/>
            <a:ext cx="12065" cy="1620520"/>
          </a:xfrm>
          <a:custGeom>
            <a:avLst/>
            <a:gdLst/>
            <a:ahLst/>
            <a:cxnLst/>
            <a:rect l="l" t="t" r="r" b="b"/>
            <a:pathLst>
              <a:path w="12064" h="1620520">
                <a:moveTo>
                  <a:pt x="11937" y="0"/>
                </a:moveTo>
                <a:lnTo>
                  <a:pt x="0" y="1620012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600075" y="2486025"/>
            <a:ext cx="12065" cy="1620520"/>
          </a:xfrm>
          <a:custGeom>
            <a:avLst/>
            <a:gdLst/>
            <a:ahLst/>
            <a:cxnLst/>
            <a:rect l="l" t="t" r="r" b="b"/>
            <a:pathLst>
              <a:path w="12065" h="1620520">
                <a:moveTo>
                  <a:pt x="11887" y="0"/>
                </a:moveTo>
                <a:lnTo>
                  <a:pt x="0" y="1620012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565150" y="4384040"/>
            <a:ext cx="49726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sociedade,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promovendo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sustentabilidade </a:t>
            </a:r>
            <a:r>
              <a:rPr dirty="0" sz="1200">
                <a:latin typeface="Arial"/>
                <a:cs typeface="Arial"/>
              </a:rPr>
              <a:t>ambiental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reintegração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social.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65150" y="4746053"/>
            <a:ext cx="5549265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Até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momento,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recebidas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5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peças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roupas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íntimas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masculinas,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cujos </a:t>
            </a:r>
            <a:r>
              <a:rPr dirty="0" sz="1200">
                <a:latin typeface="Arial"/>
                <a:cs typeface="Arial"/>
              </a:rPr>
              <a:t>elásticos,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após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descaracterização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produtos,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reciclados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para </a:t>
            </a:r>
            <a:r>
              <a:rPr dirty="0" sz="1200">
                <a:latin typeface="Arial"/>
                <a:cs typeface="Arial"/>
              </a:rPr>
              <a:t>aproveitamento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fardamentos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produzidos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pelos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próprios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detentos,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com </a:t>
            </a:r>
            <a:r>
              <a:rPr dirty="0" sz="1200">
                <a:latin typeface="Arial"/>
                <a:cs typeface="Arial"/>
              </a:rPr>
              <a:t>economia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R$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0,57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centavos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farda.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núcleos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instalados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nos </a:t>
            </a:r>
            <a:r>
              <a:rPr dirty="0" sz="1200">
                <a:latin typeface="Arial"/>
                <a:cs typeface="Arial"/>
              </a:rPr>
              <a:t>Conjuntos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Penais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Teixeira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Freitas,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Itabuna,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Eunápolis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Vitória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Conquista.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detentos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trabalham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descaraterização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mercadorias </a:t>
            </a:r>
            <a:r>
              <a:rPr dirty="0" sz="1200">
                <a:latin typeface="Arial"/>
                <a:cs typeface="Arial"/>
              </a:rPr>
              <a:t>recebem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benefício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remição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pena.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Segundo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informações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Seap,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9386823" y="6214745"/>
            <a:ext cx="236855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200" spc="-2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16/07/2024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0" name="object 3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31" name="object 3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11</a:t>
            </a:fld>
          </a:p>
        </p:txBody>
      </p:sp>
      <p:sp>
        <p:nvSpPr>
          <p:cNvPr id="32" name="object 32" descr=""/>
          <p:cNvSpPr txBox="1"/>
          <p:nvPr/>
        </p:nvSpPr>
        <p:spPr>
          <a:xfrm>
            <a:off x="9415398" y="6410504"/>
            <a:ext cx="2376170" cy="19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7"/>
              </a:rPr>
              <a:t>Notícia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7"/>
              </a:rPr>
              <a:t>adaptada.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7"/>
              </a:rPr>
              <a:t>Fonte: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7"/>
              </a:rPr>
              <a:t>MP/BA.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00050" y="1019175"/>
            <a:ext cx="11304270" cy="1270"/>
          </a:xfrm>
          <a:custGeom>
            <a:avLst/>
            <a:gdLst/>
            <a:ahLst/>
            <a:cxnLst/>
            <a:rect l="l" t="t" r="r" b="b"/>
            <a:pathLst>
              <a:path w="11304270" h="1269">
                <a:moveTo>
                  <a:pt x="0" y="1270"/>
                </a:moveTo>
                <a:lnTo>
                  <a:pt x="11304016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4914" y="223837"/>
            <a:ext cx="9657715" cy="690880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3761740" marR="5080" indent="-3749675">
              <a:lnSpc>
                <a:spcPct val="101800"/>
              </a:lnSpc>
              <a:spcBef>
                <a:spcPts val="80"/>
              </a:spcBef>
            </a:pPr>
            <a:r>
              <a:rPr dirty="0"/>
              <a:t>MP</a:t>
            </a:r>
            <a:r>
              <a:rPr dirty="0" spc="50"/>
              <a:t> </a:t>
            </a:r>
            <a:r>
              <a:rPr dirty="0"/>
              <a:t>denuncia</a:t>
            </a:r>
            <a:r>
              <a:rPr dirty="0" spc="165"/>
              <a:t> </a:t>
            </a:r>
            <a:r>
              <a:rPr dirty="0"/>
              <a:t>ex-diretor</a:t>
            </a:r>
            <a:r>
              <a:rPr dirty="0" spc="75"/>
              <a:t> </a:t>
            </a:r>
            <a:r>
              <a:rPr dirty="0"/>
              <a:t>do</a:t>
            </a:r>
            <a:r>
              <a:rPr dirty="0" spc="120"/>
              <a:t> </a:t>
            </a:r>
            <a:r>
              <a:rPr dirty="0"/>
              <a:t>Conjunto</a:t>
            </a:r>
            <a:r>
              <a:rPr dirty="0" spc="120"/>
              <a:t> </a:t>
            </a:r>
            <a:r>
              <a:rPr dirty="0"/>
              <a:t>Penal</a:t>
            </a:r>
            <a:r>
              <a:rPr dirty="0" spc="85"/>
              <a:t> </a:t>
            </a:r>
            <a:r>
              <a:rPr dirty="0"/>
              <a:t>de</a:t>
            </a:r>
            <a:r>
              <a:rPr dirty="0" spc="170"/>
              <a:t> </a:t>
            </a:r>
            <a:r>
              <a:rPr dirty="0"/>
              <a:t>Brumado</a:t>
            </a:r>
            <a:r>
              <a:rPr dirty="0" spc="120"/>
              <a:t> </a:t>
            </a:r>
            <a:r>
              <a:rPr dirty="0"/>
              <a:t>e</a:t>
            </a:r>
            <a:r>
              <a:rPr dirty="0" spc="80"/>
              <a:t> </a:t>
            </a:r>
            <a:r>
              <a:rPr dirty="0"/>
              <a:t>mais</a:t>
            </a:r>
            <a:r>
              <a:rPr dirty="0" spc="80"/>
              <a:t> </a:t>
            </a:r>
            <a:r>
              <a:rPr dirty="0"/>
              <a:t>cinco</a:t>
            </a:r>
            <a:r>
              <a:rPr dirty="0" spc="120"/>
              <a:t> </a:t>
            </a:r>
            <a:r>
              <a:rPr dirty="0" spc="-25"/>
              <a:t>por </a:t>
            </a:r>
            <a:r>
              <a:rPr dirty="0"/>
              <a:t>tortura</a:t>
            </a:r>
            <a:r>
              <a:rPr dirty="0" spc="125"/>
              <a:t> </a:t>
            </a:r>
            <a:r>
              <a:rPr dirty="0"/>
              <a:t>de</a:t>
            </a:r>
            <a:r>
              <a:rPr dirty="0" spc="40"/>
              <a:t> </a:t>
            </a:r>
            <a:r>
              <a:rPr dirty="0" spc="-10"/>
              <a:t>preso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6286500" y="1383982"/>
            <a:ext cx="5364480" cy="330263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just" marL="12700" marR="5080">
              <a:lnSpc>
                <a:spcPct val="100200"/>
              </a:lnSpc>
              <a:spcBef>
                <a:spcPts val="125"/>
              </a:spcBef>
            </a:pP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3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documento,</a:t>
            </a:r>
            <a:r>
              <a:rPr dirty="0" sz="1400" spc="4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4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promotores</a:t>
            </a:r>
            <a:r>
              <a:rPr dirty="0" sz="1400" spc="4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4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Justiça</a:t>
            </a:r>
            <a:r>
              <a:rPr dirty="0" sz="1400" spc="3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Daniela</a:t>
            </a:r>
            <a:r>
              <a:rPr dirty="0" sz="1400" spc="4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44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Almeida, </a:t>
            </a:r>
            <a:r>
              <a:rPr dirty="0" sz="1400">
                <a:latin typeface="Arial"/>
                <a:cs typeface="Arial"/>
              </a:rPr>
              <a:t>Edmundo</a:t>
            </a:r>
            <a:r>
              <a:rPr dirty="0" sz="1400" spc="9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Reis,</a:t>
            </a:r>
            <a:r>
              <a:rPr dirty="0" sz="1400" spc="9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Ernesto</a:t>
            </a:r>
            <a:r>
              <a:rPr dirty="0" sz="1400" spc="7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Medeiros,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Matheus</a:t>
            </a:r>
            <a:r>
              <a:rPr dirty="0" sz="1400" spc="8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Azevedo,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 spc="-10">
                <a:latin typeface="Arial"/>
                <a:cs typeface="Arial"/>
              </a:rPr>
              <a:t>Gilmara </a:t>
            </a:r>
            <a:r>
              <a:rPr dirty="0" sz="1400">
                <a:latin typeface="Arial"/>
                <a:cs typeface="Arial"/>
              </a:rPr>
              <a:t>Barretto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3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Cintia</a:t>
            </a:r>
            <a:r>
              <a:rPr dirty="0" sz="1400" spc="3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3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Silva</a:t>
            </a:r>
            <a:r>
              <a:rPr dirty="0" sz="1400" spc="3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ressaltam</a:t>
            </a:r>
            <a:r>
              <a:rPr dirty="0" sz="1400" spc="3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3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fatos</a:t>
            </a:r>
            <a:r>
              <a:rPr dirty="0" sz="1400" spc="3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chegaram</a:t>
            </a:r>
            <a:r>
              <a:rPr dirty="0" sz="1400" spc="31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ao </a:t>
            </a:r>
            <a:r>
              <a:rPr dirty="0" sz="1400">
                <a:latin typeface="Arial"/>
                <a:cs typeface="Arial"/>
              </a:rPr>
              <a:t>conhecimento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direção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Conjunto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Penal,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tanto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então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diretor </a:t>
            </a:r>
            <a:r>
              <a:rPr dirty="0" sz="1400">
                <a:latin typeface="Arial"/>
                <a:cs typeface="Arial"/>
              </a:rPr>
              <a:t>capitão</a:t>
            </a:r>
            <a:r>
              <a:rPr dirty="0" sz="1400" spc="2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PM</a:t>
            </a:r>
            <a:r>
              <a:rPr dirty="0" sz="1400" spc="2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Cláudio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José</a:t>
            </a:r>
            <a:r>
              <a:rPr dirty="0" sz="1400" spc="2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Delmondes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Danda,</a:t>
            </a:r>
            <a:r>
              <a:rPr dirty="0" sz="1400" spc="2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quanto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31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diretora </a:t>
            </a:r>
            <a:r>
              <a:rPr dirty="0" sz="1400">
                <a:latin typeface="Arial"/>
                <a:cs typeface="Arial"/>
              </a:rPr>
              <a:t>adjunta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Carol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Souza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Amorim,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ao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menos,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desde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30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outubro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2023.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entanto,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“eles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omitiram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adotaram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nenhuma </a:t>
            </a:r>
            <a:r>
              <a:rPr dirty="0" sz="1400">
                <a:latin typeface="Arial"/>
                <a:cs typeface="Arial"/>
              </a:rPr>
              <a:t>providência</a:t>
            </a:r>
            <a:r>
              <a:rPr dirty="0" sz="1400" spc="2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para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apuração”</a:t>
            </a:r>
            <a:r>
              <a:rPr dirty="0" sz="1400" spc="2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2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também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foram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denunciados.</a:t>
            </a:r>
            <a:r>
              <a:rPr dirty="0" sz="1400" spc="2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Outro </a:t>
            </a:r>
            <a:r>
              <a:rPr dirty="0" sz="1400">
                <a:latin typeface="Arial"/>
                <a:cs typeface="Arial"/>
              </a:rPr>
              <a:t>denunciado</a:t>
            </a:r>
            <a:r>
              <a:rPr dirty="0" sz="1400" spc="2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</a:t>
            </a:r>
            <a:r>
              <a:rPr dirty="0" sz="1400" spc="1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crime</a:t>
            </a:r>
            <a:r>
              <a:rPr dirty="0" sz="1400" spc="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tortura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2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supervisor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operacional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da </a:t>
            </a:r>
            <a:r>
              <a:rPr dirty="0" sz="1400">
                <a:latin typeface="Arial"/>
                <a:cs typeface="Arial"/>
              </a:rPr>
              <a:t>unidade,</a:t>
            </a:r>
            <a:r>
              <a:rPr dirty="0" sz="1400" spc="2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Alex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Santos</a:t>
            </a:r>
            <a:r>
              <a:rPr dirty="0" sz="1400" spc="2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Ângelo.</a:t>
            </a:r>
            <a:r>
              <a:rPr dirty="0" sz="1400" spc="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investigações</a:t>
            </a:r>
            <a:r>
              <a:rPr dirty="0" sz="1400" spc="1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apontam</a:t>
            </a:r>
            <a:r>
              <a:rPr dirty="0" sz="1400" spc="2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9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ele </a:t>
            </a:r>
            <a:r>
              <a:rPr dirty="0" sz="1400">
                <a:latin typeface="Arial"/>
                <a:cs typeface="Arial"/>
              </a:rPr>
              <a:t>presenciou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fatos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 apenas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registrou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livro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ocorrências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que, </a:t>
            </a:r>
            <a:r>
              <a:rPr dirty="0" sz="1400">
                <a:latin typeface="Arial"/>
                <a:cs typeface="Arial"/>
              </a:rPr>
              <a:t>naquela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data,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realizada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transferência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cela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interno,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sem </a:t>
            </a:r>
            <a:r>
              <a:rPr dirty="0" sz="1400">
                <a:latin typeface="Arial"/>
                <a:cs typeface="Arial"/>
              </a:rPr>
              <a:t>qualquer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outra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observação.</a:t>
            </a:r>
            <a:endParaRPr sz="1400">
              <a:latin typeface="Arial"/>
              <a:cs typeface="Arial"/>
            </a:endParaRPr>
          </a:p>
          <a:p>
            <a:pPr marL="2960370">
              <a:lnSpc>
                <a:spcPts val="1435"/>
              </a:lnSpc>
              <a:spcBef>
                <a:spcPts val="1025"/>
              </a:spcBef>
            </a:pPr>
            <a:r>
              <a:rPr dirty="0" u="sng" sz="1200" spc="-2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Matéria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em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31/07/2024</a:t>
            </a:r>
            <a:endParaRPr sz="1200">
              <a:latin typeface="Arial"/>
              <a:cs typeface="Arial"/>
            </a:endParaRPr>
          </a:p>
          <a:p>
            <a:pPr marL="2988945">
              <a:lnSpc>
                <a:spcPts val="1435"/>
              </a:lnSpc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Notícia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adaptada.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Fonte: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6081776" y="1414525"/>
            <a:ext cx="0" cy="4211955"/>
          </a:xfrm>
          <a:custGeom>
            <a:avLst/>
            <a:gdLst/>
            <a:ahLst/>
            <a:cxnLst/>
            <a:rect l="l" t="t" r="r" b="b"/>
            <a:pathLst>
              <a:path w="0" h="4211955">
                <a:moveTo>
                  <a:pt x="0" y="0"/>
                </a:moveTo>
                <a:lnTo>
                  <a:pt x="0" y="4211942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423544" y="1389379"/>
            <a:ext cx="5364480" cy="519620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just" marL="12700" marR="5715">
              <a:lnSpc>
                <a:spcPct val="100099"/>
              </a:lnSpc>
              <a:spcBef>
                <a:spcPts val="120"/>
              </a:spcBef>
            </a:pP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Ministério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Público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estadual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denunciou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à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Justiça,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ontem,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30,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o </a:t>
            </a:r>
            <a:r>
              <a:rPr dirty="0" sz="1400" spc="-10">
                <a:latin typeface="Arial"/>
                <a:cs typeface="Arial"/>
              </a:rPr>
              <a:t>ex-</a:t>
            </a:r>
            <a:r>
              <a:rPr dirty="0" sz="1400">
                <a:latin typeface="Arial"/>
                <a:cs typeface="Arial"/>
              </a:rPr>
              <a:t>diretor</a:t>
            </a:r>
            <a:r>
              <a:rPr dirty="0" sz="1400" spc="3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4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Conjunto</a:t>
            </a:r>
            <a:r>
              <a:rPr dirty="0" sz="1400" spc="4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Penal</a:t>
            </a:r>
            <a:r>
              <a:rPr dirty="0" sz="1400" spc="3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4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Brumado,</a:t>
            </a:r>
            <a:r>
              <a:rPr dirty="0" sz="1400" spc="3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capitão</a:t>
            </a:r>
            <a:r>
              <a:rPr dirty="0" sz="1400" spc="3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PM</a:t>
            </a:r>
            <a:r>
              <a:rPr dirty="0" sz="1400" spc="3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Cláudio </a:t>
            </a:r>
            <a:r>
              <a:rPr dirty="0" sz="1400">
                <a:latin typeface="Arial"/>
                <a:cs typeface="Arial"/>
              </a:rPr>
              <a:t>José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Delmondes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Danda,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diretora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adjunta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Carol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Souza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Amorim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e </a:t>
            </a:r>
            <a:r>
              <a:rPr dirty="0" sz="1400">
                <a:latin typeface="Arial"/>
                <a:cs typeface="Arial"/>
              </a:rPr>
              <a:t>mais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quatro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servidores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públicos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envolvidos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episódio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tortura </a:t>
            </a:r>
            <a:r>
              <a:rPr dirty="0" sz="1400">
                <a:latin typeface="Arial"/>
                <a:cs typeface="Arial"/>
              </a:rPr>
              <a:t>dentro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unidade.</a:t>
            </a:r>
            <a:r>
              <a:rPr dirty="0" sz="1400" spc="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4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denúncia</a:t>
            </a:r>
            <a:r>
              <a:rPr dirty="0" sz="1400" spc="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4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baseada</a:t>
            </a:r>
            <a:r>
              <a:rPr dirty="0" sz="1400" spc="48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60">
                <a:latin typeface="Arial"/>
                <a:cs typeface="Arial"/>
              </a:rPr>
              <a:t>  </a:t>
            </a:r>
            <a:r>
              <a:rPr dirty="0" sz="1400" spc="-10">
                <a:latin typeface="Arial"/>
                <a:cs typeface="Arial"/>
              </a:rPr>
              <a:t>investigações </a:t>
            </a:r>
            <a:r>
              <a:rPr dirty="0" sz="1400">
                <a:latin typeface="Arial"/>
                <a:cs typeface="Arial"/>
              </a:rPr>
              <a:t>realizadas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MP,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meio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grupos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atuação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especial</a:t>
            </a:r>
            <a:r>
              <a:rPr dirty="0" sz="1400" spc="19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de </a:t>
            </a:r>
            <a:r>
              <a:rPr dirty="0" sz="1400">
                <a:latin typeface="Arial"/>
                <a:cs typeface="Arial"/>
              </a:rPr>
              <a:t>Execução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Penal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(Gaep)</a:t>
            </a:r>
            <a:r>
              <a:rPr dirty="0" sz="1400" spc="1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Segurança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Pública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(Geosp),</a:t>
            </a:r>
            <a:r>
              <a:rPr dirty="0" sz="1400" spc="2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o </a:t>
            </a:r>
            <a:r>
              <a:rPr dirty="0" sz="1400">
                <a:latin typeface="Arial"/>
                <a:cs typeface="Arial"/>
              </a:rPr>
              <a:t>apoio</a:t>
            </a:r>
            <a:r>
              <a:rPr dirty="0" sz="1400" spc="40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4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Secretaria</a:t>
            </a:r>
            <a:r>
              <a:rPr dirty="0" sz="1400" spc="3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Estadual</a:t>
            </a:r>
            <a:r>
              <a:rPr dirty="0" sz="1400" spc="4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4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Administração</a:t>
            </a:r>
            <a:r>
              <a:rPr dirty="0" sz="1400" spc="3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Penitenciária</a:t>
            </a:r>
            <a:r>
              <a:rPr dirty="0" sz="1400" spc="440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e </a:t>
            </a:r>
            <a:r>
              <a:rPr dirty="0" sz="1400">
                <a:latin typeface="Arial"/>
                <a:cs typeface="Arial"/>
              </a:rPr>
              <a:t>Ressocialização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(Seap),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evidenciaram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tortura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praticada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em </a:t>
            </a:r>
            <a:r>
              <a:rPr dirty="0" sz="1400">
                <a:latin typeface="Arial"/>
                <a:cs typeface="Arial"/>
              </a:rPr>
              <a:t>outubro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2023</a:t>
            </a:r>
            <a:r>
              <a:rPr dirty="0" sz="1400" spc="2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contra</a:t>
            </a:r>
            <a:r>
              <a:rPr dirty="0" sz="1400" spc="3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preso,</a:t>
            </a:r>
            <a:r>
              <a:rPr dirty="0" sz="1400" spc="25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5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2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submetido</a:t>
            </a:r>
            <a:r>
              <a:rPr dirty="0" sz="1400" spc="25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“intenso </a:t>
            </a:r>
            <a:r>
              <a:rPr dirty="0" sz="1400">
                <a:latin typeface="Arial"/>
                <a:cs typeface="Arial"/>
              </a:rPr>
              <a:t>sofrimento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físico,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como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forma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lhe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aplicar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castigo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pessoal”.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5080">
              <a:lnSpc>
                <a:spcPct val="99800"/>
              </a:lnSpc>
            </a:pPr>
            <a:r>
              <a:rPr dirty="0" sz="1400">
                <a:latin typeface="Arial"/>
                <a:cs typeface="Arial"/>
              </a:rPr>
              <a:t>Conforme</a:t>
            </a:r>
            <a:r>
              <a:rPr dirty="0" sz="1400" spc="7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9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investigações,</a:t>
            </a:r>
            <a:r>
              <a:rPr dirty="0" sz="1400" spc="8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participaram</a:t>
            </a:r>
            <a:r>
              <a:rPr dirty="0" sz="1400" spc="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diretamente</a:t>
            </a:r>
            <a:r>
              <a:rPr dirty="0" sz="1400" spc="7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90">
                <a:latin typeface="Arial"/>
                <a:cs typeface="Arial"/>
              </a:rPr>
              <a:t>  </a:t>
            </a:r>
            <a:r>
              <a:rPr dirty="0" sz="1400" spc="-20">
                <a:latin typeface="Arial"/>
                <a:cs typeface="Arial"/>
              </a:rPr>
              <a:t>ação </a:t>
            </a:r>
            <a:r>
              <a:rPr dirty="0" sz="1400">
                <a:latin typeface="Arial"/>
                <a:cs typeface="Arial"/>
              </a:rPr>
              <a:t>criminosa</a:t>
            </a:r>
            <a:r>
              <a:rPr dirty="0" sz="1400" spc="3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3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policiais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penais</a:t>
            </a:r>
            <a:r>
              <a:rPr dirty="0" sz="1400" spc="2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Jamerson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Evangelista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Santos, </a:t>
            </a:r>
            <a:r>
              <a:rPr dirty="0" sz="1400">
                <a:latin typeface="Arial"/>
                <a:cs typeface="Arial"/>
              </a:rPr>
              <a:t>Jaime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Ferreira</a:t>
            </a:r>
            <a:r>
              <a:rPr dirty="0" sz="1400" spc="1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Santos</a:t>
            </a:r>
            <a:r>
              <a:rPr dirty="0" sz="1400" spc="1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Júnior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2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Paulo</a:t>
            </a:r>
            <a:r>
              <a:rPr dirty="0" sz="1400" spc="2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Sérgio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Brito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Silva.</a:t>
            </a:r>
            <a:r>
              <a:rPr dirty="0" sz="1400" spc="210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Eles </a:t>
            </a:r>
            <a:r>
              <a:rPr dirty="0" sz="1400">
                <a:latin typeface="Arial"/>
                <a:cs typeface="Arial"/>
              </a:rPr>
              <a:t>teriam</a:t>
            </a:r>
            <a:r>
              <a:rPr dirty="0" sz="1400" spc="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atingido</a:t>
            </a:r>
            <a:r>
              <a:rPr dirty="0" sz="1400" spc="2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preso</a:t>
            </a:r>
            <a:r>
              <a:rPr dirty="0" sz="1400" spc="2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2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disparo</a:t>
            </a:r>
            <a:r>
              <a:rPr dirty="0" sz="1400" spc="2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bala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borracha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na </a:t>
            </a:r>
            <a:r>
              <a:rPr dirty="0" sz="1400">
                <a:latin typeface="Arial"/>
                <a:cs typeface="Arial"/>
              </a:rPr>
              <a:t>perna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spray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gengibre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rosto,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além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terem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aplicado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golpes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2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chutes,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cotoveladas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pontapés.</a:t>
            </a:r>
            <a:r>
              <a:rPr dirty="0" sz="1400" spc="3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“Em</a:t>
            </a:r>
            <a:r>
              <a:rPr dirty="0" sz="1400" spc="2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pese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ferido</a:t>
            </a:r>
            <a:r>
              <a:rPr dirty="0" sz="1400" spc="320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pelo </a:t>
            </a:r>
            <a:r>
              <a:rPr dirty="0" sz="1400">
                <a:latin typeface="Arial"/>
                <a:cs typeface="Arial"/>
              </a:rPr>
              <a:t>disparo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contra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realizado,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sangrando,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interno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apenas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recebeu </a:t>
            </a:r>
            <a:r>
              <a:rPr dirty="0" sz="1400">
                <a:latin typeface="Arial"/>
                <a:cs typeface="Arial"/>
              </a:rPr>
              <a:t>atendimento</a:t>
            </a:r>
            <a:r>
              <a:rPr dirty="0" sz="1400" spc="3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médico</a:t>
            </a:r>
            <a:r>
              <a:rPr dirty="0" sz="1400" spc="3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3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3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posterior</a:t>
            </a:r>
            <a:r>
              <a:rPr dirty="0" sz="1400" spc="3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ao</a:t>
            </a:r>
            <a:r>
              <a:rPr dirty="0" sz="1400" spc="3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fato</a:t>
            </a:r>
            <a:r>
              <a:rPr dirty="0" sz="1400" spc="3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3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3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submetido</a:t>
            </a:r>
            <a:r>
              <a:rPr dirty="0" sz="1400" spc="310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>
                <a:latin typeface="Arial"/>
                <a:cs typeface="Arial"/>
              </a:rPr>
              <a:t>exame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médico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legal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5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fevereiro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2024,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após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requisição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do </a:t>
            </a:r>
            <a:r>
              <a:rPr dirty="0" sz="1400">
                <a:latin typeface="Arial"/>
                <a:cs typeface="Arial"/>
              </a:rPr>
              <a:t>Ministério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Público”,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registra</a:t>
            </a:r>
            <a:r>
              <a:rPr dirty="0" sz="1400" spc="-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denúncia.</a:t>
            </a:r>
            <a:endParaRPr sz="1400">
              <a:latin typeface="Arial"/>
              <a:cs typeface="Arial"/>
            </a:endParaRPr>
          </a:p>
          <a:p>
            <a:pPr marL="33020">
              <a:lnSpc>
                <a:spcPct val="100000"/>
              </a:lnSpc>
              <a:spcBef>
                <a:spcPts val="127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14325" y="714375"/>
            <a:ext cx="11556365" cy="1270"/>
          </a:xfrm>
          <a:custGeom>
            <a:avLst/>
            <a:gdLst/>
            <a:ahLst/>
            <a:cxnLst/>
            <a:rect l="l" t="t" r="r" b="b"/>
            <a:pathLst>
              <a:path w="11556365" h="1270">
                <a:moveTo>
                  <a:pt x="0" y="1270"/>
                </a:moveTo>
                <a:lnTo>
                  <a:pt x="11555984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2814" rIns="0" bIns="0" rtlCol="0" vert="horz">
            <a:spAutoFit/>
          </a:bodyPr>
          <a:lstStyle/>
          <a:p>
            <a:pPr marL="1848485">
              <a:lnSpc>
                <a:spcPct val="100000"/>
              </a:lnSpc>
              <a:spcBef>
                <a:spcPts val="125"/>
              </a:spcBef>
            </a:pPr>
            <a:r>
              <a:rPr dirty="0"/>
              <a:t>Cira</a:t>
            </a:r>
            <a:r>
              <a:rPr dirty="0" spc="60"/>
              <a:t> </a:t>
            </a:r>
            <a:r>
              <a:rPr dirty="0"/>
              <a:t>intensifica</a:t>
            </a:r>
            <a:r>
              <a:rPr dirty="0" spc="145"/>
              <a:t> </a:t>
            </a:r>
            <a:r>
              <a:rPr dirty="0"/>
              <a:t>cobrança</a:t>
            </a:r>
            <a:r>
              <a:rPr dirty="0" spc="135"/>
              <a:t> </a:t>
            </a:r>
            <a:r>
              <a:rPr dirty="0"/>
              <a:t>de</a:t>
            </a:r>
            <a:r>
              <a:rPr dirty="0" spc="65"/>
              <a:t> </a:t>
            </a:r>
            <a:r>
              <a:rPr dirty="0"/>
              <a:t>contribuintes</a:t>
            </a:r>
            <a:r>
              <a:rPr dirty="0" spc="135"/>
              <a:t> </a:t>
            </a:r>
            <a:r>
              <a:rPr dirty="0"/>
              <a:t>em</a:t>
            </a:r>
            <a:r>
              <a:rPr dirty="0" spc="95"/>
              <a:t> </a:t>
            </a:r>
            <a:r>
              <a:rPr dirty="0"/>
              <a:t>débito</a:t>
            </a:r>
            <a:r>
              <a:rPr dirty="0" spc="165"/>
              <a:t> </a:t>
            </a:r>
            <a:r>
              <a:rPr dirty="0"/>
              <a:t>com</a:t>
            </a:r>
            <a:r>
              <a:rPr dirty="0" spc="95"/>
              <a:t> </a:t>
            </a:r>
            <a:r>
              <a:rPr dirty="0"/>
              <a:t>o</a:t>
            </a:r>
            <a:r>
              <a:rPr dirty="0" spc="90"/>
              <a:t> </a:t>
            </a:r>
            <a:r>
              <a:rPr dirty="0" spc="-20"/>
              <a:t>ICMS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981075"/>
            <a:ext cx="2486025" cy="192405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24484" y="1117282"/>
            <a:ext cx="11584305" cy="490347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2708275" marR="14604">
              <a:lnSpc>
                <a:spcPct val="99100"/>
              </a:lnSpc>
              <a:spcBef>
                <a:spcPts val="114"/>
              </a:spcBef>
            </a:pP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bem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sucedidas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experiências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país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integração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órgãos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crimes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ordem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tributária, 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Comitê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Interinstitucional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Recuperação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Ativos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(Cira)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vai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intensificar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próximos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meses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ações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cobrança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junto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contribuintes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débito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ICMS,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exemplo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devedores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omissos,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reiteradamente,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deixam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cumprir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obrigações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tributárias.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plano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definido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reunião 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colegiado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nesta </a:t>
            </a:r>
            <a:r>
              <a:rPr dirty="0" sz="1200" spc="-10">
                <a:latin typeface="Arial"/>
                <a:cs typeface="Arial"/>
              </a:rPr>
              <a:t>quarta-</a:t>
            </a:r>
            <a:r>
              <a:rPr dirty="0" sz="1200">
                <a:latin typeface="Arial"/>
                <a:cs typeface="Arial"/>
              </a:rPr>
              <a:t>feira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(31),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Secretaria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Fazenda do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(Sefaz-</a:t>
            </a:r>
            <a:r>
              <a:rPr dirty="0" sz="1200" spc="-20">
                <a:latin typeface="Arial"/>
                <a:cs typeface="Arial"/>
              </a:rPr>
              <a:t>Ba).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200">
              <a:latin typeface="Arial"/>
              <a:cs typeface="Arial"/>
            </a:endParaRPr>
          </a:p>
          <a:p>
            <a:pPr algn="just" marL="2708275" marR="15240">
              <a:lnSpc>
                <a:spcPct val="99100"/>
              </a:lnSpc>
            </a:pP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ações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deverão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incluir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especiais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ampliar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realização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oitivas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contribuintes,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explicou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Centro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 Defesa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(Ceosp),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 Hugo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Casciano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Sant’Anna,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participou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reunião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juntamente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procuradora-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Adjunta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Assuntos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Jurídicos,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Wanda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Valbiraci,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 spc="-10">
                <a:latin typeface="Arial"/>
                <a:cs typeface="Arial"/>
              </a:rPr>
              <a:t>coordenador</a:t>
            </a:r>
            <a:r>
              <a:rPr dirty="0" sz="1200">
                <a:latin typeface="Arial"/>
                <a:cs typeface="Arial"/>
              </a:rPr>
              <a:t> 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 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Ordem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Tributária (Gaesf),</a:t>
            </a:r>
            <a:endParaRPr sz="1200">
              <a:latin typeface="Arial"/>
              <a:cs typeface="Arial"/>
            </a:endParaRPr>
          </a:p>
          <a:p>
            <a:pPr algn="just" marL="12700" marR="6985">
              <a:lnSpc>
                <a:spcPct val="99100"/>
              </a:lnSpc>
              <a:spcBef>
                <a:spcPts val="990"/>
              </a:spcBef>
            </a:pP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Alex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Neves.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Ceosp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registrou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“as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essenciais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desmonte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elaborados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esquemas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fiscal,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prejudicam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devida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arrecadação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tributos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comprometem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investimentos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serviços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essenciais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população,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causarem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prejuízos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significativos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à </a:t>
            </a:r>
            <a:r>
              <a:rPr dirty="0" sz="1200">
                <a:latin typeface="Arial"/>
                <a:cs typeface="Arial"/>
              </a:rPr>
              <a:t>concorrência”.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Alex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Neves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apresentou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escopo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desempenhando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próximos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meses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força-</a:t>
            </a:r>
            <a:r>
              <a:rPr dirty="0" sz="1200">
                <a:latin typeface="Arial"/>
                <a:cs typeface="Arial"/>
              </a:rPr>
              <a:t>tarefa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Cira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assinalou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comitê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foi </a:t>
            </a:r>
            <a:r>
              <a:rPr dirty="0" sz="1200">
                <a:latin typeface="Arial"/>
                <a:cs typeface="Arial"/>
              </a:rPr>
              <a:t>responsável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recuperação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direta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R$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560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milhões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cofres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estaduais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últimos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doze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anos.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período,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força-</a:t>
            </a:r>
            <a:r>
              <a:rPr dirty="0" sz="1200">
                <a:latin typeface="Arial"/>
                <a:cs typeface="Arial"/>
              </a:rPr>
              <a:t>tarefa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Comitê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realizou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40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especiais,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promovendo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oitivas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contribuintes </a:t>
            </a:r>
            <a:r>
              <a:rPr dirty="0" sz="1200">
                <a:latin typeface="Arial"/>
                <a:cs typeface="Arial"/>
              </a:rPr>
              <a:t>sob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investigação.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00400"/>
              </a:lnSpc>
            </a:pP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Cira,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secretário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Fazenda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Manoel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Vitório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destacou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alinhamento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 estratégia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 órgãos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participantes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Cira,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tornar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ágil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integrantes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comitê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tarefa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combater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ordem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tributária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sonegação.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efeito </a:t>
            </a:r>
            <a:r>
              <a:rPr dirty="0" sz="1200">
                <a:latin typeface="Arial"/>
                <a:cs typeface="Arial"/>
              </a:rPr>
              <a:t>importante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Cira,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disso,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contribuir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promover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concorrência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leal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mercado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baiano".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desembargadora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Maria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Lourdes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Medauar </a:t>
            </a:r>
            <a:r>
              <a:rPr dirty="0" sz="1200">
                <a:latin typeface="Arial"/>
                <a:cs typeface="Arial"/>
              </a:rPr>
              <a:t>lembrou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“todas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vezes que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comitê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reúne,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justamente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traçar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estratégias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comuns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 poderes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às instituições,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créditos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sejam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efetivamente recuperados,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devedores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voltem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pagar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dívidas,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dinheiro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volte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cofres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seja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revertido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favor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população,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ser".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8255">
              <a:lnSpc>
                <a:spcPct val="100800"/>
              </a:lnSpc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procuradora-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Estado,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Bárbara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Camardelli,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participou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reunião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ressaltou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reuniões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Cira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importantes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função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formulações </a:t>
            </a:r>
            <a:r>
              <a:rPr dirty="0" sz="1200">
                <a:latin typeface="Arial"/>
                <a:cs typeface="Arial"/>
              </a:rPr>
              <a:t>estratégicas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acontecem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nestas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oportunidades.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"No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momento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órgãos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envolvidos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cobrança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tributária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reúnem,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cada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dentro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sua </a:t>
            </a:r>
            <a:r>
              <a:rPr dirty="0" sz="1200">
                <a:latin typeface="Arial"/>
                <a:cs typeface="Arial"/>
              </a:rPr>
              <a:t>competência,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conseguem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contribuir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nós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tenhamos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planejamento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estratégico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cobrar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tentar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coibir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fiscais.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colaboração </a:t>
            </a:r>
            <a:r>
              <a:rPr dirty="0" sz="1200">
                <a:latin typeface="Arial"/>
                <a:cs typeface="Arial"/>
              </a:rPr>
              <a:t>planejada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traz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melhor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resultado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arrecadação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tributária,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sem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dúvida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alguma",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ela.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9386823" y="6163806"/>
            <a:ext cx="2404745" cy="3778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0"/>
              </a:lnSpc>
            </a:pPr>
            <a:r>
              <a:rPr dirty="0" u="sng" sz="1200" spc="-2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01/08/2024</a:t>
            </a:r>
            <a:endParaRPr sz="1200">
              <a:latin typeface="Arial"/>
              <a:cs typeface="Arial"/>
            </a:endParaRPr>
          </a:p>
          <a:p>
            <a:pPr marL="41275">
              <a:lnSpc>
                <a:spcPts val="1435"/>
              </a:lnSpc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Notícia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adaptada.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Fonte: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38150" y="857250"/>
            <a:ext cx="11304270" cy="1270"/>
          </a:xfrm>
          <a:custGeom>
            <a:avLst/>
            <a:gdLst/>
            <a:ahLst/>
            <a:cxnLst/>
            <a:rect l="l" t="t" r="r" b="b"/>
            <a:pathLst>
              <a:path w="11304270" h="1269">
                <a:moveTo>
                  <a:pt x="0" y="1270"/>
                </a:moveTo>
                <a:lnTo>
                  <a:pt x="11304016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55270" rIns="0" bIns="0" rtlCol="0" vert="horz">
            <a:spAutoFit/>
          </a:bodyPr>
          <a:lstStyle/>
          <a:p>
            <a:pPr marL="1370330">
              <a:lnSpc>
                <a:spcPct val="100000"/>
              </a:lnSpc>
              <a:spcBef>
                <a:spcPts val="125"/>
              </a:spcBef>
            </a:pPr>
            <a:r>
              <a:rPr dirty="0"/>
              <a:t>Empresário</a:t>
            </a:r>
            <a:r>
              <a:rPr dirty="0" spc="155"/>
              <a:t> </a:t>
            </a:r>
            <a:r>
              <a:rPr dirty="0"/>
              <a:t>é</a:t>
            </a:r>
            <a:r>
              <a:rPr dirty="0" spc="65"/>
              <a:t> </a:t>
            </a:r>
            <a:r>
              <a:rPr dirty="0"/>
              <a:t>condenado</a:t>
            </a:r>
            <a:r>
              <a:rPr dirty="0" spc="95"/>
              <a:t> </a:t>
            </a:r>
            <a:r>
              <a:rPr dirty="0"/>
              <a:t>a</a:t>
            </a:r>
            <a:r>
              <a:rPr dirty="0" spc="140"/>
              <a:t> </a:t>
            </a:r>
            <a:r>
              <a:rPr dirty="0"/>
              <a:t>cinco</a:t>
            </a:r>
            <a:r>
              <a:rPr dirty="0" spc="95"/>
              <a:t> </a:t>
            </a:r>
            <a:r>
              <a:rPr dirty="0"/>
              <a:t>anos</a:t>
            </a:r>
            <a:r>
              <a:rPr dirty="0" spc="140"/>
              <a:t> </a:t>
            </a:r>
            <a:r>
              <a:rPr dirty="0"/>
              <a:t>de</a:t>
            </a:r>
            <a:r>
              <a:rPr dirty="0" spc="65"/>
              <a:t> </a:t>
            </a:r>
            <a:r>
              <a:rPr dirty="0"/>
              <a:t>prisão</a:t>
            </a:r>
            <a:r>
              <a:rPr dirty="0" spc="95"/>
              <a:t> </a:t>
            </a:r>
            <a:r>
              <a:rPr dirty="0"/>
              <a:t>por</a:t>
            </a:r>
            <a:r>
              <a:rPr dirty="0" spc="130"/>
              <a:t> </a:t>
            </a:r>
            <a:r>
              <a:rPr dirty="0"/>
              <a:t>sonegação</a:t>
            </a:r>
            <a:r>
              <a:rPr dirty="0" spc="100"/>
              <a:t> </a:t>
            </a:r>
            <a:r>
              <a:rPr dirty="0" spc="-10"/>
              <a:t>fiscal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808226" y="1116647"/>
            <a:ext cx="8404225" cy="4692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99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empresário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Fabrício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Guimarães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Duarte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condenado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cinco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anos,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cinco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meses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dez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prisão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associação criminosa.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condenação,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proferida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última </a:t>
            </a:r>
            <a:r>
              <a:rPr dirty="0" sz="1200" spc="-10">
                <a:latin typeface="Arial"/>
                <a:cs typeface="Arial"/>
              </a:rPr>
              <a:t>terça-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30,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atende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pedido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estadual.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Fabrício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Duarte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alvo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‘Corações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Ferro’,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deflagrada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agosto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2021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Força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Tarefa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desarticulou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esquema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fraudulento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operado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grupo </a:t>
            </a:r>
            <a:r>
              <a:rPr dirty="0" sz="1200">
                <a:latin typeface="Arial"/>
                <a:cs typeface="Arial"/>
              </a:rPr>
              <a:t>empresarial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comércio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atacadista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materiais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construção,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 sonegar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valor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estimado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R$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11</a:t>
            </a:r>
            <a:r>
              <a:rPr dirty="0" sz="1200" spc="-10">
                <a:latin typeface="Arial"/>
                <a:cs typeface="Arial"/>
              </a:rPr>
              <a:t> milhões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10">
                <a:latin typeface="Arial"/>
                <a:cs typeface="Arial"/>
              </a:rPr>
              <a:t> impostos.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6985">
              <a:lnSpc>
                <a:spcPct val="100099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duas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condenadas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envolvimento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esquema.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denúncia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oferecida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MP,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meio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 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(Gaesf)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Promotoria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Especializada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Combate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sede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Itabuna.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1ª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Vara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Criminal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Ilhéus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condenou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Quezzia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Mota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Meneses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quatro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anos,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mês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dez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prisão,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13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dias-</a:t>
            </a:r>
            <a:r>
              <a:rPr dirty="0" sz="1200">
                <a:latin typeface="Arial"/>
                <a:cs typeface="Arial"/>
              </a:rPr>
              <a:t>multa;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José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Orley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Santos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três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oito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meses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prisão,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13 </a:t>
            </a:r>
            <a:r>
              <a:rPr dirty="0" sz="1200" spc="-10">
                <a:latin typeface="Arial"/>
                <a:cs typeface="Arial"/>
              </a:rPr>
              <a:t>dias-</a:t>
            </a:r>
            <a:r>
              <a:rPr dirty="0" sz="1200">
                <a:latin typeface="Arial"/>
                <a:cs typeface="Arial"/>
              </a:rPr>
              <a:t>multa.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réus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José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Fabrício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Guimarães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Quezzia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Meneses vão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cumprir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regime semiaberto.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Já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réu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José </a:t>
            </a:r>
            <a:r>
              <a:rPr dirty="0" sz="1200">
                <a:latin typeface="Arial"/>
                <a:cs typeface="Arial"/>
              </a:rPr>
              <a:t>Orley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cumprirá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regime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aberto.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6985">
              <a:lnSpc>
                <a:spcPct val="100099"/>
              </a:lnSpc>
            </a:pPr>
            <a:r>
              <a:rPr dirty="0" sz="1200">
                <a:latin typeface="Arial"/>
                <a:cs typeface="Arial"/>
              </a:rPr>
              <a:t>Segundo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investigações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Força-</a:t>
            </a:r>
            <a:r>
              <a:rPr dirty="0" sz="1200">
                <a:latin typeface="Arial"/>
                <a:cs typeface="Arial"/>
              </a:rPr>
              <a:t>Tarefa,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empresas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faziam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fraudulentas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aquisição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ferro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fossem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consumidor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final,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quando,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verdade,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material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destinado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revenda.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disso,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empresas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eram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erroneamente</a:t>
            </a:r>
            <a:r>
              <a:rPr dirty="0" sz="1200">
                <a:latin typeface="Arial"/>
                <a:cs typeface="Arial"/>
              </a:rPr>
              <a:t> enquadradas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regime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Simples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Nacional.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investigações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revelaram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os </a:t>
            </a:r>
            <a:r>
              <a:rPr dirty="0" sz="1200">
                <a:latin typeface="Arial"/>
                <a:cs typeface="Arial"/>
              </a:rPr>
              <a:t>delitos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decorreriam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inclusão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sem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capacidade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econômico-</a:t>
            </a:r>
            <a:r>
              <a:rPr dirty="0" sz="1200">
                <a:latin typeface="Arial"/>
                <a:cs typeface="Arial"/>
              </a:rPr>
              <a:t>financeira no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quadro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societário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das </a:t>
            </a:r>
            <a:r>
              <a:rPr dirty="0" sz="1200">
                <a:latin typeface="Arial"/>
                <a:cs typeface="Arial"/>
              </a:rPr>
              <a:t>diversas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empresas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criadas,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condição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“laranjas”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“testas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ferro”,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mediante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nomes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Cadastros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Físicas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(CPFs) falsos,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compra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venda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ferro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construção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civil.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7620">
              <a:lnSpc>
                <a:spcPts val="1430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Força-</a:t>
            </a:r>
            <a:r>
              <a:rPr dirty="0" sz="1200">
                <a:latin typeface="Arial"/>
                <a:cs typeface="Arial"/>
              </a:rPr>
              <a:t>Tarefa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composta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Gaesf;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Inspetoria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Fazendária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Investigação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Pesquisa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Estadual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Fazenda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(Infip);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Coordenação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Especializada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Corrupção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Lavagem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Dinheiro </a:t>
            </a:r>
            <a:r>
              <a:rPr dirty="0" sz="1200" spc="-10">
                <a:latin typeface="Arial"/>
                <a:cs typeface="Arial"/>
              </a:rPr>
              <a:t>(Ceccor/LD/Dececap/Draco),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 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Companhia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Independente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Fazendária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</a:t>
            </a:r>
            <a:r>
              <a:rPr dirty="0" sz="1200" spc="-10">
                <a:latin typeface="Arial"/>
                <a:cs typeface="Arial"/>
              </a:rPr>
              <a:t> (Cpifaz).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9386823" y="6163806"/>
            <a:ext cx="2404745" cy="3778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0"/>
              </a:lnSpc>
            </a:pPr>
            <a:r>
              <a:rPr dirty="0" u="sng" sz="1200" spc="-2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01/08/2024</a:t>
            </a:r>
            <a:endParaRPr sz="1200">
              <a:latin typeface="Arial"/>
              <a:cs typeface="Arial"/>
            </a:endParaRPr>
          </a:p>
          <a:p>
            <a:pPr marL="41275">
              <a:lnSpc>
                <a:spcPts val="1435"/>
              </a:lnSpc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Notícia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adaptada.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Fonte: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038600" y="1314450"/>
            <a:ext cx="0" cy="3456304"/>
          </a:xfrm>
          <a:custGeom>
            <a:avLst/>
            <a:gdLst/>
            <a:ahLst/>
            <a:cxnLst/>
            <a:rect l="l" t="t" r="r" b="b"/>
            <a:pathLst>
              <a:path w="0" h="3456304">
                <a:moveTo>
                  <a:pt x="0" y="0"/>
                </a:moveTo>
                <a:lnTo>
                  <a:pt x="0" y="3456051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900" y="1571625"/>
            <a:ext cx="3009900" cy="2200275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503555" y="4154106"/>
            <a:ext cx="3441700" cy="39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Sete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policiais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militares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alvo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manhã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desta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10">
                <a:latin typeface="Arial"/>
                <a:cs typeface="Arial"/>
              </a:rPr>
              <a:t>sexta-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'Modus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Operandi',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03555" y="4517135"/>
            <a:ext cx="343725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24890" algn="l"/>
                <a:tab pos="1412875" algn="l"/>
                <a:tab pos="2231390" algn="l"/>
                <a:tab pos="2983230" algn="l"/>
              </a:tabLst>
            </a:pPr>
            <a:r>
              <a:rPr dirty="0" sz="1200" spc="-10">
                <a:latin typeface="Arial"/>
                <a:cs typeface="Arial"/>
              </a:rPr>
              <a:t>investigados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por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execução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sumária.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Foram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03555" y="4697666"/>
            <a:ext cx="343535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cumpridos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dez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mandados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apreensão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03555" y="4879022"/>
            <a:ext cx="3439795" cy="5810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12700" marR="5080">
              <a:lnSpc>
                <a:spcPct val="101699"/>
              </a:lnSpc>
              <a:spcBef>
                <a:spcPts val="75"/>
              </a:spcBef>
            </a:pP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municípios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Itabuna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Uruçuca.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policial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conduzido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Coordenadoria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Civil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Ilhéus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ilegal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arma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fogo.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58200" y="3146805"/>
            <a:ext cx="3162300" cy="1758569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4296155" y="1604645"/>
            <a:ext cx="7445375" cy="222313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just" marL="12700" marR="5080">
              <a:lnSpc>
                <a:spcPct val="99100"/>
              </a:lnSpc>
              <a:spcBef>
                <a:spcPts val="110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desdobramento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investigação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conduzida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estadual,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ação </a:t>
            </a:r>
            <a:r>
              <a:rPr dirty="0" sz="1200">
                <a:latin typeface="Arial"/>
                <a:cs typeface="Arial"/>
              </a:rPr>
              <a:t>integrada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Grupos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 Atuação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 Segurança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(Geosp),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Organizações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Criminosas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Investigações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Criminais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(Gaeco),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14ª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Promotoria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Itabuna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unidades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Pública,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Força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Correcional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Especial </a:t>
            </a:r>
            <a:r>
              <a:rPr dirty="0" sz="1200">
                <a:latin typeface="Arial"/>
                <a:cs typeface="Arial"/>
              </a:rPr>
              <a:t>Integrada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Corregedoria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(Force)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Corregedoria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</a:t>
            </a:r>
            <a:r>
              <a:rPr dirty="0" sz="1200" spc="-10">
                <a:latin typeface="Arial"/>
                <a:cs typeface="Arial"/>
              </a:rPr>
              <a:t> (Correg).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200">
              <a:latin typeface="Arial"/>
              <a:cs typeface="Arial"/>
            </a:endParaRPr>
          </a:p>
          <a:p>
            <a:pPr algn="just" marL="22225" marR="3815079">
              <a:lnSpc>
                <a:spcPct val="100099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PMs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investigados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morte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jovem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Hebert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Oliveira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Santos,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ocorrida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9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janeiro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2023,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Itabuna,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circunstâncias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indicam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ação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típico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execução </a:t>
            </a:r>
            <a:r>
              <a:rPr dirty="0" sz="1200">
                <a:latin typeface="Arial"/>
                <a:cs typeface="Arial"/>
              </a:rPr>
              <a:t>sumária.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mandados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 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apreensão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foram </a:t>
            </a:r>
            <a:r>
              <a:rPr dirty="0" sz="1200">
                <a:latin typeface="Arial"/>
                <a:cs typeface="Arial"/>
              </a:rPr>
              <a:t>expedidos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Vara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Júri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Itabuna.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306189" y="4077334"/>
            <a:ext cx="3623945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999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realizadas em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residências,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uma </a:t>
            </a:r>
            <a:r>
              <a:rPr dirty="0" sz="1200">
                <a:latin typeface="Arial"/>
                <a:cs typeface="Arial"/>
              </a:rPr>
              <a:t>loja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comercial,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sede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15º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Batalhão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Polícia </a:t>
            </a:r>
            <a:r>
              <a:rPr dirty="0" sz="1200">
                <a:latin typeface="Arial"/>
                <a:cs typeface="Arial"/>
              </a:rPr>
              <a:t>Militar,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armários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pertencentes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investigados, </a:t>
            </a:r>
            <a:r>
              <a:rPr dirty="0" sz="1200">
                <a:latin typeface="Arial"/>
                <a:cs typeface="Arial"/>
              </a:rPr>
              <a:t>quando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apreendidos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aparelhos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telefone </a:t>
            </a:r>
            <a:r>
              <a:rPr dirty="0" sz="1200">
                <a:latin typeface="Arial"/>
                <a:cs typeface="Arial"/>
              </a:rPr>
              <a:t>celular,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drives,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armas,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munições,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documentos, </a:t>
            </a:r>
            <a:r>
              <a:rPr dirty="0" sz="1200">
                <a:latin typeface="Arial"/>
                <a:cs typeface="Arial"/>
              </a:rPr>
              <a:t>dentre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outros,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cujas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análises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contribuirão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uma </a:t>
            </a:r>
            <a:r>
              <a:rPr dirty="0" sz="1200">
                <a:latin typeface="Arial"/>
                <a:cs typeface="Arial"/>
              </a:rPr>
              <a:t>completa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apuração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responsabilidades.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361950" y="1314450"/>
            <a:ext cx="0" cy="3456304"/>
          </a:xfrm>
          <a:custGeom>
            <a:avLst/>
            <a:gdLst/>
            <a:ahLst/>
            <a:cxnLst/>
            <a:rect l="l" t="t" r="r" b="b"/>
            <a:pathLst>
              <a:path w="0" h="3456304">
                <a:moveTo>
                  <a:pt x="0" y="0"/>
                </a:moveTo>
                <a:lnTo>
                  <a:pt x="0" y="3456051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1820525" y="3019425"/>
            <a:ext cx="0" cy="1980564"/>
          </a:xfrm>
          <a:custGeom>
            <a:avLst/>
            <a:gdLst/>
            <a:ahLst/>
            <a:cxnLst/>
            <a:rect l="l" t="t" r="r" b="b"/>
            <a:pathLst>
              <a:path w="0" h="1980564">
                <a:moveTo>
                  <a:pt x="0" y="0"/>
                </a:moveTo>
                <a:lnTo>
                  <a:pt x="0" y="1980057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8267700" y="3095625"/>
            <a:ext cx="0" cy="1980564"/>
          </a:xfrm>
          <a:custGeom>
            <a:avLst/>
            <a:gdLst/>
            <a:ahLst/>
            <a:cxnLst/>
            <a:rect l="l" t="t" r="r" b="b"/>
            <a:pathLst>
              <a:path w="0" h="1980564">
                <a:moveTo>
                  <a:pt x="0" y="0"/>
                </a:moveTo>
                <a:lnTo>
                  <a:pt x="0" y="1980057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16293" rIns="0" bIns="0" rtlCol="0" vert="horz">
            <a:spAutoFit/>
          </a:bodyPr>
          <a:lstStyle/>
          <a:p>
            <a:pPr marL="491490">
              <a:lnSpc>
                <a:spcPct val="100000"/>
              </a:lnSpc>
              <a:spcBef>
                <a:spcPts val="130"/>
              </a:spcBef>
            </a:pPr>
            <a:r>
              <a:rPr dirty="0"/>
              <a:t>Operação</a:t>
            </a:r>
            <a:r>
              <a:rPr dirty="0" spc="140"/>
              <a:t> </a:t>
            </a:r>
            <a:r>
              <a:rPr dirty="0"/>
              <a:t>cumpre</a:t>
            </a:r>
            <a:r>
              <a:rPr dirty="0" spc="185"/>
              <a:t> </a:t>
            </a:r>
            <a:r>
              <a:rPr dirty="0"/>
              <a:t>mandados</a:t>
            </a:r>
            <a:r>
              <a:rPr dirty="0" spc="100"/>
              <a:t> </a:t>
            </a:r>
            <a:r>
              <a:rPr dirty="0"/>
              <a:t>de</a:t>
            </a:r>
            <a:r>
              <a:rPr dirty="0" spc="180"/>
              <a:t> </a:t>
            </a:r>
            <a:r>
              <a:rPr dirty="0"/>
              <a:t>busca</a:t>
            </a:r>
            <a:r>
              <a:rPr dirty="0" spc="190"/>
              <a:t> </a:t>
            </a:r>
            <a:r>
              <a:rPr dirty="0"/>
              <a:t>contra</a:t>
            </a:r>
            <a:r>
              <a:rPr dirty="0" spc="185"/>
              <a:t> </a:t>
            </a:r>
            <a:r>
              <a:rPr dirty="0"/>
              <a:t>policiais</a:t>
            </a:r>
            <a:r>
              <a:rPr dirty="0" spc="170"/>
              <a:t> </a:t>
            </a:r>
            <a:r>
              <a:rPr dirty="0"/>
              <a:t>investigados</a:t>
            </a:r>
            <a:r>
              <a:rPr dirty="0" spc="180"/>
              <a:t> </a:t>
            </a:r>
            <a:r>
              <a:rPr dirty="0"/>
              <a:t>por</a:t>
            </a:r>
            <a:r>
              <a:rPr dirty="0" spc="85"/>
              <a:t> </a:t>
            </a:r>
            <a:r>
              <a:rPr dirty="0" spc="-10"/>
              <a:t>execução</a:t>
            </a:r>
          </a:p>
        </p:txBody>
      </p:sp>
      <p:sp>
        <p:nvSpPr>
          <p:cNvPr id="15" name="object 15" descr=""/>
          <p:cNvSpPr/>
          <p:nvPr/>
        </p:nvSpPr>
        <p:spPr>
          <a:xfrm>
            <a:off x="304800" y="962025"/>
            <a:ext cx="11340465" cy="0"/>
          </a:xfrm>
          <a:custGeom>
            <a:avLst/>
            <a:gdLst/>
            <a:ahLst/>
            <a:cxnLst/>
            <a:rect l="l" t="t" r="r" b="b"/>
            <a:pathLst>
              <a:path w="11340465" h="0">
                <a:moveTo>
                  <a:pt x="0" y="0"/>
                </a:moveTo>
                <a:lnTo>
                  <a:pt x="11339957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9351771" y="5210111"/>
            <a:ext cx="2404110" cy="39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02/08/2024</a:t>
            </a:r>
            <a:endParaRPr sz="1200">
              <a:latin typeface="Arial"/>
              <a:cs typeface="Arial"/>
            </a:endParaRPr>
          </a:p>
          <a:p>
            <a:pPr marL="41275">
              <a:lnSpc>
                <a:spcPts val="1435"/>
              </a:lnSpc>
            </a:pPr>
            <a:r>
              <a:rPr dirty="0" u="sng" sz="1200" spc="-2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Notícia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adaptada.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Fonte: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8" name="object 1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16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95275" y="771525"/>
            <a:ext cx="11556365" cy="1270"/>
          </a:xfrm>
          <a:custGeom>
            <a:avLst/>
            <a:gdLst/>
            <a:ahLst/>
            <a:cxnLst/>
            <a:rect l="l" t="t" r="r" b="b"/>
            <a:pathLst>
              <a:path w="11556365" h="1270">
                <a:moveTo>
                  <a:pt x="0" y="1270"/>
                </a:moveTo>
                <a:lnTo>
                  <a:pt x="11555984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5669" y="240728"/>
            <a:ext cx="9240520" cy="690880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4244975" marR="5080" indent="-4232910">
              <a:lnSpc>
                <a:spcPct val="101800"/>
              </a:lnSpc>
              <a:spcBef>
                <a:spcPts val="80"/>
              </a:spcBef>
            </a:pPr>
            <a:r>
              <a:rPr dirty="0"/>
              <a:t>Rede</a:t>
            </a:r>
            <a:r>
              <a:rPr dirty="0" spc="60"/>
              <a:t> </a:t>
            </a:r>
            <a:r>
              <a:rPr dirty="0"/>
              <a:t>de</a:t>
            </a:r>
            <a:r>
              <a:rPr dirty="0" spc="140"/>
              <a:t> </a:t>
            </a:r>
            <a:r>
              <a:rPr dirty="0"/>
              <a:t>atenção</a:t>
            </a:r>
            <a:r>
              <a:rPr dirty="0" spc="100"/>
              <a:t> </a:t>
            </a:r>
            <a:r>
              <a:rPr dirty="0"/>
              <a:t>a</a:t>
            </a:r>
            <a:r>
              <a:rPr dirty="0" spc="60"/>
              <a:t> </a:t>
            </a:r>
            <a:r>
              <a:rPr dirty="0"/>
              <a:t>egressos</a:t>
            </a:r>
            <a:r>
              <a:rPr dirty="0" spc="145"/>
              <a:t> </a:t>
            </a:r>
            <a:r>
              <a:rPr dirty="0"/>
              <a:t>do</a:t>
            </a:r>
            <a:r>
              <a:rPr dirty="0" spc="100"/>
              <a:t> </a:t>
            </a:r>
            <a:r>
              <a:rPr dirty="0"/>
              <a:t>sistema</a:t>
            </a:r>
            <a:r>
              <a:rPr dirty="0" spc="65"/>
              <a:t> </a:t>
            </a:r>
            <a:r>
              <a:rPr dirty="0"/>
              <a:t>prisional</a:t>
            </a:r>
            <a:r>
              <a:rPr dirty="0" spc="70"/>
              <a:t> </a:t>
            </a:r>
            <a:r>
              <a:rPr dirty="0"/>
              <a:t>é</a:t>
            </a:r>
            <a:r>
              <a:rPr dirty="0" spc="70"/>
              <a:t> </a:t>
            </a:r>
            <a:r>
              <a:rPr dirty="0"/>
              <a:t>lançada</a:t>
            </a:r>
            <a:r>
              <a:rPr dirty="0" spc="65"/>
              <a:t> </a:t>
            </a:r>
            <a:r>
              <a:rPr dirty="0"/>
              <a:t>no</a:t>
            </a:r>
            <a:r>
              <a:rPr dirty="0" spc="100"/>
              <a:t> </a:t>
            </a:r>
            <a:r>
              <a:rPr dirty="0"/>
              <a:t>MP</a:t>
            </a:r>
            <a:r>
              <a:rPr dirty="0" spc="50"/>
              <a:t> </a:t>
            </a:r>
            <a:r>
              <a:rPr dirty="0" spc="-25"/>
              <a:t>da </a:t>
            </a:r>
            <a:r>
              <a:rPr dirty="0" spc="-10"/>
              <a:t>Bahia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6300" y="1019175"/>
            <a:ext cx="2533650" cy="143827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238125" y="2622486"/>
            <a:ext cx="3825240" cy="93408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Atenção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Egressos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Prisional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(Raesp/BA)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lançada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hoje,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6,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durante </a:t>
            </a:r>
            <a:r>
              <a:rPr dirty="0" sz="1200">
                <a:latin typeface="Arial"/>
                <a:cs typeface="Arial"/>
              </a:rPr>
              <a:t>evento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estadual.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será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décima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Raesp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país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terá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promover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articulação</a:t>
            </a:r>
            <a:r>
              <a:rPr dirty="0" sz="1200" spc="425">
                <a:latin typeface="Arial"/>
                <a:cs typeface="Arial"/>
              </a:rPr>
              <a:t>  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15">
                <a:latin typeface="Arial"/>
                <a:cs typeface="Arial"/>
              </a:rPr>
              <a:t>   </a:t>
            </a:r>
            <a:r>
              <a:rPr dirty="0" sz="1200">
                <a:latin typeface="Arial"/>
                <a:cs typeface="Arial"/>
              </a:rPr>
              <a:t>sociedade</a:t>
            </a:r>
            <a:r>
              <a:rPr dirty="0" sz="1200" spc="415">
                <a:latin typeface="Arial"/>
                <a:cs typeface="Arial"/>
              </a:rPr>
              <a:t>   </a:t>
            </a:r>
            <a:r>
              <a:rPr dirty="0" sz="1200">
                <a:latin typeface="Arial"/>
                <a:cs typeface="Arial"/>
              </a:rPr>
              <a:t>civil,</a:t>
            </a:r>
            <a:r>
              <a:rPr dirty="0" sz="1200" spc="409">
                <a:latin typeface="Arial"/>
                <a:cs typeface="Arial"/>
              </a:rPr>
              <a:t>   </a:t>
            </a:r>
            <a:r>
              <a:rPr dirty="0" sz="1200" spc="-10">
                <a:latin typeface="Arial"/>
                <a:cs typeface="Arial"/>
              </a:rPr>
              <a:t>instituições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38125" y="3538156"/>
            <a:ext cx="382460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3020" algn="l"/>
                <a:tab pos="2290445" algn="l"/>
                <a:tab pos="2921635" algn="l"/>
                <a:tab pos="3173730" algn="l"/>
              </a:tabLst>
            </a:pPr>
            <a:r>
              <a:rPr dirty="0" sz="1200" spc="-10">
                <a:latin typeface="Arial"/>
                <a:cs typeface="Arial"/>
              </a:rPr>
              <a:t>governamentais,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movimentos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sociais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membros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38125" y="3719512"/>
            <a:ext cx="3825240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individuais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prol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sociais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cumpriram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privação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liberdade.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articulação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38125" y="4082415"/>
            <a:ext cx="3825875" cy="1858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299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relevante,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registrou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promotora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Andréa </a:t>
            </a:r>
            <a:r>
              <a:rPr dirty="0" sz="1200">
                <a:latin typeface="Arial"/>
                <a:cs typeface="Arial"/>
              </a:rPr>
              <a:t>Ariadna,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destacando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preciso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visibilidade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aos </a:t>
            </a:r>
            <a:r>
              <a:rPr dirty="0" sz="1200">
                <a:latin typeface="Arial"/>
                <a:cs typeface="Arial"/>
              </a:rPr>
              <a:t>egressos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lhes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assegurar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totalidade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direitos </a:t>
            </a:r>
            <a:r>
              <a:rPr dirty="0" sz="1200">
                <a:latin typeface="Arial"/>
                <a:cs typeface="Arial"/>
              </a:rPr>
              <a:t>previstos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Constituição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qualquer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cidadão </a:t>
            </a:r>
            <a:r>
              <a:rPr dirty="0" sz="1200">
                <a:latin typeface="Arial"/>
                <a:cs typeface="Arial"/>
              </a:rPr>
              <a:t>“para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desigualdade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deixe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reinar”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eles </a:t>
            </a:r>
            <a:r>
              <a:rPr dirty="0" sz="1200">
                <a:latin typeface="Arial"/>
                <a:cs typeface="Arial"/>
              </a:rPr>
              <a:t>tenham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perspectivas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após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deixar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prisional.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promotora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Justiça,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“o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lançamento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semente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precisa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cuidado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cultivado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render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muitos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frutos,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quais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farão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diferença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muitas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existências”.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253229" y="1136078"/>
            <a:ext cx="370014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3540" algn="l"/>
                <a:tab pos="1068070" algn="l"/>
                <a:tab pos="1304290" algn="l"/>
                <a:tab pos="1828164" algn="l"/>
                <a:tab pos="2148840" algn="l"/>
                <a:tab pos="2756535" algn="l"/>
                <a:tab pos="3077210" algn="l"/>
                <a:tab pos="3515360" algn="l"/>
              </a:tabLst>
            </a:pPr>
            <a:r>
              <a:rPr dirty="0" sz="1200" spc="-25">
                <a:latin typeface="Arial"/>
                <a:cs typeface="Arial"/>
              </a:rPr>
              <a:t>Ela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compôs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mesa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evento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ao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lado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253229" y="1317625"/>
            <a:ext cx="37001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Centro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253229" y="1498853"/>
            <a:ext cx="3700779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Defesa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(Ceosp),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promotor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Hugo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Casciano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Sant’Anna.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253229" y="2051748"/>
            <a:ext cx="3702050" cy="2221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Durante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evento,</a:t>
            </a:r>
            <a:r>
              <a:rPr dirty="0" sz="1200" spc="2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assinada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2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carta</a:t>
            </a:r>
            <a:r>
              <a:rPr dirty="0" sz="1200" spc="18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princípios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fundação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Raesp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Bahia,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começou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articulada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2023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atualmente </a:t>
            </a:r>
            <a:r>
              <a:rPr dirty="0" sz="1200">
                <a:latin typeface="Arial"/>
                <a:cs typeface="Arial"/>
              </a:rPr>
              <a:t>conta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25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instituições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pré-</a:t>
            </a:r>
            <a:r>
              <a:rPr dirty="0" sz="1200">
                <a:latin typeface="Arial"/>
                <a:cs typeface="Arial"/>
              </a:rPr>
              <a:t>cadastradas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sua </a:t>
            </a:r>
            <a:r>
              <a:rPr dirty="0" sz="1200">
                <a:latin typeface="Arial"/>
                <a:cs typeface="Arial"/>
              </a:rPr>
              <a:t>composição.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Rede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Nacional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Atenção</a:t>
            </a:r>
            <a:r>
              <a:rPr dirty="0" sz="1200" spc="3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às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Egressas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(Renaesp),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Sandro </a:t>
            </a:r>
            <a:r>
              <a:rPr dirty="0" sz="1200">
                <a:latin typeface="Arial"/>
                <a:cs typeface="Arial"/>
              </a:rPr>
              <a:t>Lohmann,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participou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virtualmente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falou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importância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fortalecimento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rede. </a:t>
            </a:r>
            <a:r>
              <a:rPr dirty="0" sz="1200">
                <a:latin typeface="Arial"/>
                <a:cs typeface="Arial"/>
              </a:rPr>
              <a:t>Ele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frisou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Raesp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espaço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os </a:t>
            </a:r>
            <a:r>
              <a:rPr dirty="0" sz="1200">
                <a:latin typeface="Arial"/>
                <a:cs typeface="Arial"/>
              </a:rPr>
              <a:t>egressos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tenham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vez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voz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fundamental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rede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ocupe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espaços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poder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têm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como </a:t>
            </a:r>
            <a:r>
              <a:rPr dirty="0" sz="1200">
                <a:latin typeface="Arial"/>
                <a:cs typeface="Arial"/>
              </a:rPr>
              <a:t>pauta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prisional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dialogar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questões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268976" y="4245991"/>
            <a:ext cx="26816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1694" algn="l"/>
                <a:tab pos="1255395" algn="l"/>
                <a:tab pos="2063114" algn="l"/>
                <a:tab pos="2583815" algn="l"/>
              </a:tabLst>
            </a:pPr>
            <a:r>
              <a:rPr dirty="0" sz="1200" spc="-10">
                <a:latin typeface="Arial"/>
                <a:cs typeface="Arial"/>
              </a:rPr>
              <a:t>relevantes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aos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egressos,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como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224779" y="4426521"/>
            <a:ext cx="165417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3625" algn="l"/>
              </a:tabLst>
            </a:pPr>
            <a:r>
              <a:rPr dirty="0" sz="1200">
                <a:latin typeface="Arial"/>
                <a:cs typeface="Arial"/>
              </a:rPr>
              <a:t>civil,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sem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a</a:t>
            </a:r>
            <a:r>
              <a:rPr dirty="0" sz="1200">
                <a:latin typeface="Arial"/>
                <a:cs typeface="Arial"/>
              </a:rPr>
              <a:t>	qual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253229" y="4245991"/>
            <a:ext cx="892810" cy="57086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algn="just" marL="12700" marR="5080">
              <a:lnSpc>
                <a:spcPct val="99000"/>
              </a:lnSpc>
              <a:spcBef>
                <a:spcPts val="115"/>
              </a:spcBef>
            </a:pPr>
            <a:r>
              <a:rPr dirty="0" sz="1200">
                <a:latin typeface="Arial"/>
                <a:cs typeface="Arial"/>
              </a:rPr>
              <a:t>sensíveis</a:t>
            </a:r>
            <a:r>
              <a:rPr dirty="0" sz="1200" spc="235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 spc="-10">
                <a:latin typeface="Arial"/>
                <a:cs typeface="Arial"/>
              </a:rPr>
              <a:t>identificação conseguem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215254" y="4607877"/>
            <a:ext cx="168402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80415" algn="l"/>
                <a:tab pos="1210310" algn="l"/>
              </a:tabLst>
            </a:pPr>
            <a:r>
              <a:rPr dirty="0" sz="1200" spc="-10">
                <a:latin typeface="Arial"/>
                <a:cs typeface="Arial"/>
              </a:rPr>
              <a:t>trabalho,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não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podem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978268" y="4426521"/>
            <a:ext cx="976630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88900" marR="5080" indent="-76200">
              <a:lnSpc>
                <a:spcPts val="1430"/>
              </a:lnSpc>
              <a:spcBef>
                <a:spcPts val="155"/>
              </a:spcBef>
              <a:tabLst>
                <a:tab pos="706120" algn="l"/>
                <a:tab pos="798195" algn="l"/>
              </a:tabLst>
            </a:pPr>
            <a:r>
              <a:rPr dirty="0" sz="1200" spc="-10">
                <a:latin typeface="Arial"/>
                <a:cs typeface="Arial"/>
              </a:rPr>
              <a:t>pessoas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não </a:t>
            </a:r>
            <a:r>
              <a:rPr dirty="0" sz="1200" spc="-10">
                <a:latin typeface="Arial"/>
                <a:cs typeface="Arial"/>
              </a:rPr>
              <a:t>acessar</a:t>
            </a:r>
            <a:r>
              <a:rPr dirty="0" sz="1200">
                <a:latin typeface="Arial"/>
                <a:cs typeface="Arial"/>
              </a:rPr>
              <a:t>		</a:t>
            </a:r>
            <a:r>
              <a:rPr dirty="0" sz="1200" spc="-25">
                <a:latin typeface="Arial"/>
                <a:cs typeface="Arial"/>
              </a:rPr>
              <a:t>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253229" y="4798631"/>
            <a:ext cx="161988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equipamentos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públicos.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4810090" y="5248275"/>
            <a:ext cx="2576830" cy="1609725"/>
            <a:chOff x="4810090" y="5248275"/>
            <a:chExt cx="2576830" cy="1609725"/>
          </a:xfrm>
        </p:grpSpPr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10090" y="6572250"/>
              <a:ext cx="2576644" cy="285750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19650" y="5248275"/>
              <a:ext cx="2562225" cy="1333500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8117205" y="2714307"/>
            <a:ext cx="382079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Representando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Associação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Brasileira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Juristas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8117205" y="2895853"/>
            <a:ext cx="38233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9580" algn="l"/>
                <a:tab pos="1453515" algn="l"/>
                <a:tab pos="2127885" algn="l"/>
                <a:tab pos="2861945" algn="l"/>
                <a:tab pos="3561079" algn="l"/>
              </a:tabLst>
            </a:pPr>
            <a:r>
              <a:rPr dirty="0" sz="1200" spc="-20">
                <a:latin typeface="Arial"/>
                <a:cs typeface="Arial"/>
              </a:rPr>
              <a:t>pela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Democracia,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Richard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Lacrose,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lembrou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8117205" y="3076638"/>
            <a:ext cx="382905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1235" algn="l"/>
                <a:tab pos="1972310" algn="l"/>
                <a:tab pos="2513330" algn="l"/>
                <a:tab pos="3256915" algn="l"/>
                <a:tab pos="3688079" algn="l"/>
              </a:tabLst>
            </a:pPr>
            <a:r>
              <a:rPr dirty="0" sz="1200" spc="-10">
                <a:latin typeface="Arial"/>
                <a:cs typeface="Arial"/>
              </a:rPr>
              <a:t>dificuldades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enfrentadas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pelas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pessoas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que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já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8117205" y="3257867"/>
            <a:ext cx="3823970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estiveram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encarceradas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quando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retornam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convívio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ressaltou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pré-</a:t>
            </a:r>
            <a:r>
              <a:rPr dirty="0" sz="1200">
                <a:latin typeface="Arial"/>
                <a:cs typeface="Arial"/>
              </a:rPr>
              <a:t>egressos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(aqueles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8117205" y="3629977"/>
            <a:ext cx="3825240" cy="14871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8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estão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últimos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seis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meses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cumprimento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pena </a:t>
            </a:r>
            <a:r>
              <a:rPr dirty="0" sz="1200">
                <a:latin typeface="Arial"/>
                <a:cs typeface="Arial"/>
              </a:rPr>
              <a:t>privativa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liberdade)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egressos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precisam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saber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podem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ter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reinserir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sociedade. </a:t>
            </a:r>
            <a:r>
              <a:rPr dirty="0" sz="1200">
                <a:latin typeface="Arial"/>
                <a:cs typeface="Arial"/>
              </a:rPr>
              <a:t>“Precisamos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mostrar,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fato,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conjuntamente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essas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serão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apoiadas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poderão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qualificar,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com </a:t>
            </a:r>
            <a:r>
              <a:rPr dirty="0" sz="1200">
                <a:latin typeface="Arial"/>
                <a:cs typeface="Arial"/>
              </a:rPr>
              <a:t>trabalho,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educação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cultura,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bem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terão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acesso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saúde,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elas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enxerguem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 spc="-10">
                <a:latin typeface="Arial"/>
                <a:cs typeface="Arial"/>
              </a:rPr>
              <a:t>possibilidade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reinserção”,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assinalou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ele.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72453" y="1095314"/>
            <a:ext cx="2443367" cy="1462175"/>
          </a:xfrm>
          <a:prstGeom prst="rect">
            <a:avLst/>
          </a:prstGeom>
        </p:spPr>
      </p:pic>
      <p:sp>
        <p:nvSpPr>
          <p:cNvPr id="28" name="object 28" descr=""/>
          <p:cNvSpPr/>
          <p:nvPr/>
        </p:nvSpPr>
        <p:spPr>
          <a:xfrm>
            <a:off x="4167251" y="1109725"/>
            <a:ext cx="0" cy="5472430"/>
          </a:xfrm>
          <a:custGeom>
            <a:avLst/>
            <a:gdLst/>
            <a:ahLst/>
            <a:cxnLst/>
            <a:rect l="l" t="t" r="r" b="b"/>
            <a:pathLst>
              <a:path w="0" h="5472430">
                <a:moveTo>
                  <a:pt x="0" y="0"/>
                </a:moveTo>
                <a:lnTo>
                  <a:pt x="0" y="5471934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8024876" y="1109725"/>
            <a:ext cx="0" cy="5472430"/>
          </a:xfrm>
          <a:custGeom>
            <a:avLst/>
            <a:gdLst/>
            <a:ahLst/>
            <a:cxnLst/>
            <a:rect l="l" t="t" r="r" b="b"/>
            <a:pathLst>
              <a:path w="0" h="5472430">
                <a:moveTo>
                  <a:pt x="0" y="0"/>
                </a:moveTo>
                <a:lnTo>
                  <a:pt x="0" y="5471934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 txBox="1"/>
          <p:nvPr/>
        </p:nvSpPr>
        <p:spPr>
          <a:xfrm>
            <a:off x="9484359" y="5581332"/>
            <a:ext cx="2447290" cy="570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Matéria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em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06/08/2024</a:t>
            </a:r>
            <a:r>
              <a:rPr dirty="0" u="sng" sz="1200" spc="5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endParaRPr sz="1200">
              <a:latin typeface="Arial"/>
              <a:cs typeface="Arial"/>
            </a:endParaRPr>
          </a:p>
          <a:p>
            <a:pPr marL="471170" marR="5080" indent="-398780">
              <a:lnSpc>
                <a:spcPts val="1430"/>
              </a:lnSpc>
              <a:spcBef>
                <a:spcPts val="45"/>
              </a:spcBef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Notícia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adaptada.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Fonte: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MP/BA.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Clique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e</a:t>
            </a:r>
            <a:r>
              <a:rPr dirty="0" u="sng" sz="1200" spc="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confira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na</a:t>
            </a:r>
            <a:r>
              <a:rPr dirty="0" u="sng" sz="1200" spc="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íntegra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  <a:hlinkClick r:id="rId6"/>
              </a:rPr>
              <a:t>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1" name="object 3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32" name="object 3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16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algn="ctr" marL="13335">
              <a:lnSpc>
                <a:spcPct val="100000"/>
              </a:lnSpc>
              <a:spcBef>
                <a:spcPts val="125"/>
              </a:spcBef>
            </a:pPr>
            <a:r>
              <a:rPr dirty="0"/>
              <a:t>MP</a:t>
            </a:r>
            <a:r>
              <a:rPr dirty="0" spc="50"/>
              <a:t> </a:t>
            </a:r>
            <a:r>
              <a:rPr dirty="0"/>
              <a:t>defende</a:t>
            </a:r>
            <a:r>
              <a:rPr dirty="0" spc="150"/>
              <a:t> </a:t>
            </a:r>
            <a:r>
              <a:rPr dirty="0"/>
              <a:t>na</a:t>
            </a:r>
            <a:r>
              <a:rPr dirty="0" spc="75"/>
              <a:t> </a:t>
            </a:r>
            <a:r>
              <a:rPr dirty="0"/>
              <a:t>Bahia</a:t>
            </a:r>
            <a:r>
              <a:rPr dirty="0" spc="70"/>
              <a:t> </a:t>
            </a:r>
            <a:r>
              <a:rPr dirty="0"/>
              <a:t>modelo</a:t>
            </a:r>
            <a:r>
              <a:rPr dirty="0" spc="105"/>
              <a:t> </a:t>
            </a:r>
            <a:r>
              <a:rPr dirty="0"/>
              <a:t>prisional</a:t>
            </a:r>
            <a:r>
              <a:rPr dirty="0" spc="165"/>
              <a:t> </a:t>
            </a:r>
            <a:r>
              <a:rPr dirty="0"/>
              <a:t>alternativo</a:t>
            </a:r>
            <a:r>
              <a:rPr dirty="0" spc="110"/>
              <a:t> </a:t>
            </a:r>
            <a:r>
              <a:rPr dirty="0"/>
              <a:t>que</a:t>
            </a:r>
            <a:r>
              <a:rPr dirty="0" spc="160"/>
              <a:t> </a:t>
            </a:r>
            <a:r>
              <a:rPr dirty="0" spc="-10"/>
              <a:t>reduz</a:t>
            </a:r>
          </a:p>
          <a:p>
            <a:pPr algn="ctr">
              <a:lnSpc>
                <a:spcPct val="100000"/>
              </a:lnSpc>
              <a:spcBef>
                <a:spcPts val="50"/>
              </a:spcBef>
              <a:tabLst>
                <a:tab pos="4704080" algn="l"/>
                <a:tab pos="12167870" algn="l"/>
              </a:tabLst>
            </a:pPr>
            <a:r>
              <a:rPr dirty="0" u="heavy">
                <a:uFill>
                  <a:solidFill>
                    <a:srgbClr val="9F501D"/>
                  </a:solidFill>
                </a:uFill>
              </a:rPr>
              <a:t>	reincidência</a:t>
            </a:r>
            <a:r>
              <a:rPr dirty="0" u="heavy" spc="204">
                <a:uFill>
                  <a:solidFill>
                    <a:srgbClr val="9F501D"/>
                  </a:solidFill>
                </a:uFill>
              </a:rPr>
              <a:t> </a:t>
            </a:r>
            <a:r>
              <a:rPr dirty="0" u="heavy" spc="-10">
                <a:uFill>
                  <a:solidFill>
                    <a:srgbClr val="9F501D"/>
                  </a:solidFill>
                </a:uFill>
              </a:rPr>
              <a:t>criminal</a:t>
            </a:r>
            <a:r>
              <a:rPr dirty="0" u="heavy">
                <a:uFill>
                  <a:solidFill>
                    <a:srgbClr val="9F501D"/>
                  </a:solidFill>
                </a:uFill>
              </a:rPr>
              <a:t>	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275" y="1066800"/>
            <a:ext cx="2981325" cy="205740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450215" y="3203892"/>
            <a:ext cx="344106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5960" algn="l"/>
                <a:tab pos="1447165" algn="l"/>
                <a:tab pos="2334260" algn="l"/>
                <a:tab pos="2689225" algn="l"/>
              </a:tabLst>
            </a:pPr>
            <a:r>
              <a:rPr dirty="0" sz="1200" spc="-10">
                <a:latin typeface="Arial"/>
                <a:cs typeface="Arial"/>
              </a:rPr>
              <a:t>Modelo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prisional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alternativo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ao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tradicional,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50215" y="3385248"/>
            <a:ext cx="3434079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defendido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estadual,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foi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50215" y="3566477"/>
            <a:ext cx="3444875" cy="16776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400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debatido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manhã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hoje,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13,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audiência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promovida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Assembleia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Legislativa.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realização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audiência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solicitação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MP,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fomenta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implantação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Associação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Proteção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Assistência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Condenados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(Apac)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Bahia.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modelo,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explicou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Penal </a:t>
            </a:r>
            <a:r>
              <a:rPr dirty="0" sz="1200">
                <a:latin typeface="Arial"/>
                <a:cs typeface="Arial"/>
              </a:rPr>
              <a:t>(Gaep),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Edmundo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Reis,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tem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foco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valorização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humana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apresenta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50215" y="5216588"/>
            <a:ext cx="343979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5785" algn="l"/>
                <a:tab pos="958850" algn="l"/>
                <a:tab pos="1384935" algn="l"/>
                <a:tab pos="2259330" algn="l"/>
                <a:tab pos="2524760" algn="l"/>
                <a:tab pos="3255010" algn="l"/>
              </a:tabLst>
            </a:pPr>
            <a:r>
              <a:rPr dirty="0" sz="1200" spc="-20">
                <a:latin typeface="Arial"/>
                <a:cs typeface="Arial"/>
              </a:rPr>
              <a:t>como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um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benefícios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redução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50215" y="5398134"/>
            <a:ext cx="3439160" cy="38989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  <a:tabLst>
                <a:tab pos="571500" algn="l"/>
                <a:tab pos="894715" algn="l"/>
                <a:tab pos="1857375" algn="l"/>
                <a:tab pos="2180590" algn="l"/>
                <a:tab pos="2859405" algn="l"/>
              </a:tabLst>
            </a:pPr>
            <a:r>
              <a:rPr dirty="0" sz="1200">
                <a:latin typeface="Arial"/>
                <a:cs typeface="Arial"/>
              </a:rPr>
              <a:t>reincidência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prisional.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Enquanto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 spc="-10">
                <a:latin typeface="Arial"/>
                <a:cs typeface="Arial"/>
              </a:rPr>
              <a:t>índice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reincidência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sistema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prisional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50215" y="5760084"/>
            <a:ext cx="3437254" cy="40005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5080">
              <a:lnSpc>
                <a:spcPct val="104299"/>
              </a:lnSpc>
              <a:spcBef>
                <a:spcPts val="40"/>
              </a:spcBef>
            </a:pPr>
            <a:r>
              <a:rPr dirty="0" sz="1200">
                <a:latin typeface="Arial"/>
                <a:cs typeface="Arial"/>
              </a:rPr>
              <a:t>ordinário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média,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70%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80%,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13,9%.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24950" y="4781550"/>
            <a:ext cx="2019300" cy="1400175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4409059" y="962723"/>
            <a:ext cx="3441700" cy="4596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promotora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Márcia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Munique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Oliveira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integrou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mesa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encontro,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teve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Justiça </a:t>
            </a:r>
            <a:r>
              <a:rPr dirty="0" sz="1200">
                <a:latin typeface="Arial"/>
                <a:cs typeface="Arial"/>
              </a:rPr>
              <a:t>Andréa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Ariadna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condução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deputado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estadual </a:t>
            </a:r>
            <a:r>
              <a:rPr dirty="0" sz="1200">
                <a:latin typeface="Arial"/>
                <a:cs typeface="Arial"/>
              </a:rPr>
              <a:t>Bobô.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Nele,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ficou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definida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criação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grupo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âmbito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Alba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conduzir </a:t>
            </a:r>
            <a:r>
              <a:rPr dirty="0" sz="1200">
                <a:latin typeface="Arial"/>
                <a:cs typeface="Arial"/>
              </a:rPr>
              <a:t>estudos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discussões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temática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para </a:t>
            </a:r>
            <a:r>
              <a:rPr dirty="0" sz="1200">
                <a:latin typeface="Arial"/>
                <a:cs typeface="Arial"/>
              </a:rPr>
              <a:t>encaminhamento</a:t>
            </a:r>
            <a:r>
              <a:rPr dirty="0" sz="1200" spc="2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eventual</a:t>
            </a:r>
            <a:r>
              <a:rPr dirty="0" sz="1200" spc="20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lei </a:t>
            </a:r>
            <a:r>
              <a:rPr dirty="0" sz="1200">
                <a:latin typeface="Arial"/>
                <a:cs typeface="Arial"/>
              </a:rPr>
              <a:t>relativo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implantação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estado. </a:t>
            </a:r>
            <a:r>
              <a:rPr dirty="0" sz="1200">
                <a:latin typeface="Arial"/>
                <a:cs typeface="Arial"/>
              </a:rPr>
              <a:t>Edmundo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Reis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lembrou</a:t>
            </a:r>
            <a:r>
              <a:rPr dirty="0" sz="1200" spc="17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que,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nesse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modelo, </a:t>
            </a:r>
            <a:r>
              <a:rPr dirty="0" sz="1200">
                <a:latin typeface="Arial"/>
                <a:cs typeface="Arial"/>
              </a:rPr>
              <a:t>aposta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consciência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disposição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reinserir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sociedade,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diferencial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comunidade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abraça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durante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processo.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disso,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3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barato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convencional,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custando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metade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ao </a:t>
            </a:r>
            <a:r>
              <a:rPr dirty="0" sz="1200">
                <a:latin typeface="Arial"/>
                <a:cs typeface="Arial"/>
              </a:rPr>
              <a:t>Estado,</a:t>
            </a:r>
            <a:r>
              <a:rPr dirty="0" sz="1200" spc="2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2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humanizado</a:t>
            </a:r>
            <a:r>
              <a:rPr dirty="0" sz="1200" spc="2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2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conta</a:t>
            </a:r>
            <a:r>
              <a:rPr dirty="0" sz="1200" spc="26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cumprimento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respeito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dignidade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preso.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“O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privação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liberdade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tão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somente</a:t>
            </a:r>
            <a:r>
              <a:rPr dirty="0" sz="1200" spc="3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separar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pessoa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núcleo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social,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reinseri-</a:t>
            </a:r>
            <a:r>
              <a:rPr dirty="0" sz="1200">
                <a:latin typeface="Arial"/>
                <a:cs typeface="Arial"/>
              </a:rPr>
              <a:t>la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interrompa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ciclo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cometimento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outros </a:t>
            </a:r>
            <a:r>
              <a:rPr dirty="0" sz="1200">
                <a:latin typeface="Arial"/>
                <a:cs typeface="Arial"/>
              </a:rPr>
              <a:t>atos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desviantes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virar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porta </a:t>
            </a:r>
            <a:r>
              <a:rPr dirty="0" sz="1200">
                <a:latin typeface="Arial"/>
                <a:cs typeface="Arial"/>
              </a:rPr>
              <a:t>giratória,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 as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vão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voltam”,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frisou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Justiça.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Edmundo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informou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Conselho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Nacional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409059" y="5541009"/>
            <a:ext cx="3437254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  <a:tabLst>
                <a:tab pos="715645" algn="l"/>
                <a:tab pos="1248410" algn="l"/>
                <a:tab pos="1645920" algn="l"/>
                <a:tab pos="2103755" algn="l"/>
                <a:tab pos="2509520" algn="l"/>
                <a:tab pos="3339465" algn="l"/>
              </a:tabLst>
            </a:pPr>
            <a:r>
              <a:rPr dirty="0" sz="1200" spc="-10">
                <a:latin typeface="Arial"/>
                <a:cs typeface="Arial"/>
              </a:rPr>
              <a:t>(CNMP)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cobra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aos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MPs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que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fomentem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implantação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estados.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421369" y="966470"/>
            <a:ext cx="3434715" cy="38989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Márcia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Munique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assinalou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nasceu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Paulo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já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foi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421369" y="1328356"/>
            <a:ext cx="3440429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5044" algn="l"/>
                <a:tab pos="1363345" algn="l"/>
                <a:tab pos="1925320" algn="l"/>
                <a:tab pos="2573655" algn="l"/>
                <a:tab pos="3018155" algn="l"/>
              </a:tabLst>
            </a:pPr>
            <a:r>
              <a:rPr dirty="0" sz="1200" spc="-10">
                <a:latin typeface="Arial"/>
                <a:cs typeface="Arial"/>
              </a:rPr>
              <a:t>implantando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em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Minas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Gerais,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com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vários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8421369" y="1509712"/>
            <a:ext cx="343662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resultados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positivos.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ela,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prova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8421369" y="1690941"/>
            <a:ext cx="3440429" cy="9436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400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recuperação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larga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escala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é </a:t>
            </a:r>
            <a:r>
              <a:rPr dirty="0" sz="1200">
                <a:latin typeface="Arial"/>
                <a:cs typeface="Arial"/>
              </a:rPr>
              <a:t>possível”.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“Este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solução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problema,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configura-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alternativa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substituirá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prisional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ordinário”, </a:t>
            </a:r>
            <a:r>
              <a:rPr dirty="0" sz="1200">
                <a:latin typeface="Arial"/>
                <a:cs typeface="Arial"/>
              </a:rPr>
              <a:t>ressaltou.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Fundador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Itaúna,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Minas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421369" y="2606611"/>
            <a:ext cx="343979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5640" algn="l"/>
                <a:tab pos="932815" algn="l"/>
                <a:tab pos="1714500" algn="l"/>
                <a:tab pos="2055495" algn="l"/>
                <a:tab pos="2735580" algn="l"/>
                <a:tab pos="3255010" algn="l"/>
              </a:tabLst>
            </a:pPr>
            <a:r>
              <a:rPr dirty="0" sz="1200" spc="-10">
                <a:latin typeface="Arial"/>
                <a:cs typeface="Arial"/>
              </a:rPr>
              <a:t>Gerais,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assessor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método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Apac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na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421369" y="2797809"/>
            <a:ext cx="3441700" cy="18491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7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Organização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Nações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Unidas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(ONU),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Valdeci </a:t>
            </a:r>
            <a:r>
              <a:rPr dirty="0" sz="1200">
                <a:latin typeface="Arial"/>
                <a:cs typeface="Arial"/>
              </a:rPr>
              <a:t>Ferreira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fez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palestra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método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frisou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equívoco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achar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prender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(no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sistema </a:t>
            </a:r>
            <a:r>
              <a:rPr dirty="0" sz="1200">
                <a:latin typeface="Arial"/>
                <a:cs typeface="Arial"/>
              </a:rPr>
              <a:t>tradicional)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resolve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criminalidade,</a:t>
            </a:r>
            <a:r>
              <a:rPr dirty="0" sz="1200" spc="17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pois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“as </a:t>
            </a:r>
            <a:r>
              <a:rPr dirty="0" sz="1200">
                <a:latin typeface="Arial"/>
                <a:cs typeface="Arial"/>
              </a:rPr>
              <a:t>prisões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estão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estruturadas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fossem </a:t>
            </a:r>
            <a:r>
              <a:rPr dirty="0" sz="1200">
                <a:latin typeface="Arial"/>
                <a:cs typeface="Arial"/>
              </a:rPr>
              <a:t>verdadeiras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universidades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crime”.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acordo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ele,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Apac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apresenta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mundo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“uma </a:t>
            </a:r>
            <a:r>
              <a:rPr dirty="0" sz="1200">
                <a:latin typeface="Arial"/>
                <a:cs typeface="Arial"/>
              </a:rPr>
              <a:t>revolução”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penitenciário,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pois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recuperação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essência,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trabalhando,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ao </a:t>
            </a:r>
            <a:r>
              <a:rPr dirty="0" sz="1200">
                <a:latin typeface="Arial"/>
                <a:cs typeface="Arial"/>
              </a:rPr>
              <a:t>mesmo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tempo,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família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vítima.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285750" y="1123950"/>
            <a:ext cx="0" cy="1944370"/>
          </a:xfrm>
          <a:custGeom>
            <a:avLst/>
            <a:gdLst/>
            <a:ahLst/>
            <a:cxnLst/>
            <a:rect l="l" t="t" r="r" b="b"/>
            <a:pathLst>
              <a:path w="0" h="1944370">
                <a:moveTo>
                  <a:pt x="0" y="0"/>
                </a:moveTo>
                <a:lnTo>
                  <a:pt x="0" y="1943989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8877300" y="4762500"/>
            <a:ext cx="0" cy="1440180"/>
          </a:xfrm>
          <a:custGeom>
            <a:avLst/>
            <a:gdLst/>
            <a:ahLst/>
            <a:cxnLst/>
            <a:rect l="l" t="t" r="r" b="b"/>
            <a:pathLst>
              <a:path w="0"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3962400" y="1123950"/>
            <a:ext cx="0" cy="1944370"/>
          </a:xfrm>
          <a:custGeom>
            <a:avLst/>
            <a:gdLst/>
            <a:ahLst/>
            <a:cxnLst/>
            <a:rect l="l" t="t" r="r" b="b"/>
            <a:pathLst>
              <a:path w="0" h="1944370">
                <a:moveTo>
                  <a:pt x="0" y="0"/>
                </a:moveTo>
                <a:lnTo>
                  <a:pt x="0" y="1943989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1401425" y="4762500"/>
            <a:ext cx="0" cy="1476375"/>
          </a:xfrm>
          <a:custGeom>
            <a:avLst/>
            <a:gdLst/>
            <a:ahLst/>
            <a:cxnLst/>
            <a:rect l="l" t="t" r="r" b="b"/>
            <a:pathLst>
              <a:path w="0" h="1476375">
                <a:moveTo>
                  <a:pt x="0" y="0"/>
                </a:moveTo>
                <a:lnTo>
                  <a:pt x="0" y="1475994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9308210" y="6278562"/>
            <a:ext cx="2404745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Matéria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veiculada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13/08/2024</a:t>
            </a:r>
            <a:endParaRPr sz="1200">
              <a:latin typeface="Arial"/>
              <a:cs typeface="Arial"/>
            </a:endParaRPr>
          </a:p>
          <a:p>
            <a:pPr marL="41275">
              <a:lnSpc>
                <a:spcPts val="1435"/>
              </a:lnSpc>
            </a:pPr>
            <a:r>
              <a:rPr dirty="0" u="sng" sz="1200" spc="-2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Notícia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adaptada.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Fonte: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444182" y="6342379"/>
            <a:ext cx="216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18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85750" y="914400"/>
            <a:ext cx="11556365" cy="1270"/>
          </a:xfrm>
          <a:custGeom>
            <a:avLst/>
            <a:gdLst/>
            <a:ahLst/>
            <a:cxnLst/>
            <a:rect l="l" t="t" r="r" b="b"/>
            <a:pathLst>
              <a:path w="11556365" h="1269">
                <a:moveTo>
                  <a:pt x="0" y="1270"/>
                </a:moveTo>
                <a:lnTo>
                  <a:pt x="11555984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9471" rIns="0" bIns="0" rtlCol="0" vert="horz">
            <a:spAutoFit/>
          </a:bodyPr>
          <a:lstStyle/>
          <a:p>
            <a:pPr marL="1236980">
              <a:lnSpc>
                <a:spcPct val="100000"/>
              </a:lnSpc>
              <a:spcBef>
                <a:spcPts val="125"/>
              </a:spcBef>
            </a:pPr>
            <a:r>
              <a:rPr dirty="0"/>
              <a:t>Operação</a:t>
            </a:r>
            <a:r>
              <a:rPr dirty="0" spc="145"/>
              <a:t> </a:t>
            </a:r>
            <a:r>
              <a:rPr dirty="0"/>
              <a:t>conjunta</a:t>
            </a:r>
            <a:r>
              <a:rPr dirty="0" spc="190"/>
              <a:t> </a:t>
            </a:r>
            <a:r>
              <a:rPr dirty="0"/>
              <a:t>desmobiliza</a:t>
            </a:r>
            <a:r>
              <a:rPr dirty="0" spc="195"/>
              <a:t> </a:t>
            </a:r>
            <a:r>
              <a:rPr dirty="0"/>
              <a:t>crime</a:t>
            </a:r>
            <a:r>
              <a:rPr dirty="0" spc="105"/>
              <a:t> </a:t>
            </a:r>
            <a:r>
              <a:rPr dirty="0"/>
              <a:t>organizado</a:t>
            </a:r>
            <a:r>
              <a:rPr dirty="0" spc="145"/>
              <a:t> </a:t>
            </a:r>
            <a:r>
              <a:rPr dirty="0"/>
              <a:t>no</a:t>
            </a:r>
            <a:r>
              <a:rPr dirty="0" spc="145"/>
              <a:t> </a:t>
            </a:r>
            <a:r>
              <a:rPr dirty="0"/>
              <a:t>Presídio</a:t>
            </a:r>
            <a:r>
              <a:rPr dirty="0" spc="140"/>
              <a:t> </a:t>
            </a:r>
            <a:r>
              <a:rPr dirty="0"/>
              <a:t>de</a:t>
            </a:r>
            <a:r>
              <a:rPr dirty="0" spc="195"/>
              <a:t> </a:t>
            </a:r>
            <a:r>
              <a:rPr dirty="0" spc="-10"/>
              <a:t>Itabuna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502" y="3847975"/>
            <a:ext cx="3691095" cy="2148072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4253229" y="1387221"/>
            <a:ext cx="3702685" cy="93345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just" marL="12700" marR="5080">
              <a:lnSpc>
                <a:spcPct val="99100"/>
              </a:lnSpc>
              <a:spcBef>
                <a:spcPts val="110"/>
              </a:spcBef>
            </a:pP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lideranças,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mesmo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presas,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comandavam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ações </a:t>
            </a:r>
            <a:r>
              <a:rPr dirty="0" sz="1200">
                <a:latin typeface="Arial"/>
                <a:cs typeface="Arial"/>
              </a:rPr>
              <a:t>criminosas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executadas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ruas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expandiam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seus </a:t>
            </a:r>
            <a:r>
              <a:rPr dirty="0" sz="1200">
                <a:latin typeface="Arial"/>
                <a:cs typeface="Arial"/>
              </a:rPr>
              <a:t>territórios,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promovendo,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suas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ordens, </a:t>
            </a:r>
            <a:r>
              <a:rPr dirty="0" sz="1200">
                <a:latin typeface="Arial"/>
                <a:cs typeface="Arial"/>
              </a:rPr>
              <a:t>terror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insegurança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Itabuna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região.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Cerca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algn="just" marL="12700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100</a:t>
            </a:r>
            <a:r>
              <a:rPr dirty="0" sz="1200" spc="2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policiais</a:t>
            </a:r>
            <a:r>
              <a:rPr dirty="0" sz="1200" spc="25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civis,</a:t>
            </a:r>
            <a:r>
              <a:rPr dirty="0" sz="1200" spc="2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militares</a:t>
            </a:r>
            <a:r>
              <a:rPr dirty="0" sz="1200" spc="2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penais</a:t>
            </a:r>
            <a:r>
              <a:rPr dirty="0" sz="1200" spc="2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65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dois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253229" y="2302890"/>
            <a:ext cx="3705860" cy="1304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999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promotores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participaram</a:t>
            </a:r>
            <a:r>
              <a:rPr dirty="0" sz="1200" spc="1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ação.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integrada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17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articulada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Ministério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(Ceosp)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Criminal</a:t>
            </a:r>
            <a:r>
              <a:rPr dirty="0" sz="1200" spc="4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(Caocrim),</a:t>
            </a:r>
            <a:r>
              <a:rPr dirty="0" sz="1200" spc="4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pelas</a:t>
            </a:r>
            <a:r>
              <a:rPr dirty="0" sz="1200" spc="4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Secretarias</a:t>
            </a:r>
            <a:r>
              <a:rPr dirty="0" sz="1200" spc="45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Administração</a:t>
            </a:r>
            <a:r>
              <a:rPr dirty="0" sz="1200" spc="2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Penitenciária</a:t>
            </a:r>
            <a:r>
              <a:rPr dirty="0" sz="1200" spc="20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(Seap)</a:t>
            </a:r>
            <a:r>
              <a:rPr dirty="0" sz="1200" spc="17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(SSP).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253229" y="3761803"/>
            <a:ext cx="3699510" cy="5810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12700" marR="5080">
              <a:lnSpc>
                <a:spcPct val="101699"/>
              </a:lnSpc>
              <a:spcBef>
                <a:spcPts val="7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ação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deflagrada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pelos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Grupos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Atuação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Organizado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(Gaeco)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(Gaep)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MP;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253229" y="4314888"/>
            <a:ext cx="36957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2110" algn="l"/>
                <a:tab pos="1409700" algn="l"/>
                <a:tab pos="2536825" algn="l"/>
                <a:tab pos="2940050" algn="l"/>
              </a:tabLst>
            </a:pPr>
            <a:r>
              <a:rPr dirty="0" sz="1200" spc="-25">
                <a:latin typeface="Arial"/>
                <a:cs typeface="Arial"/>
              </a:rPr>
              <a:t>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Grupamento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Especializado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em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Operações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253229" y="4496117"/>
            <a:ext cx="369316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Prisionais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(Geop)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Seap;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Militar,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através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253229" y="4677473"/>
            <a:ext cx="3698240" cy="5810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12700" marR="5080">
              <a:lnSpc>
                <a:spcPct val="101699"/>
              </a:lnSpc>
              <a:spcBef>
                <a:spcPts val="75"/>
              </a:spcBef>
            </a:pP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Cipe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Cacaueira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 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 Civil,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Deic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Cati,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Central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Monitoramento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Eletrônico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 </a:t>
            </a:r>
            <a:r>
              <a:rPr dirty="0" sz="1200" spc="-10">
                <a:latin typeface="Arial"/>
                <a:cs typeface="Arial"/>
              </a:rPr>
              <a:t>(CMEP).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8191476" y="1990725"/>
            <a:ext cx="3776979" cy="3609975"/>
            <a:chOff x="8191476" y="1990725"/>
            <a:chExt cx="3776979" cy="360997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1476" y="4800536"/>
              <a:ext cx="3776772" cy="800124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8201025" y="1990725"/>
              <a:ext cx="3762375" cy="2819400"/>
            </a:xfrm>
            <a:custGeom>
              <a:avLst/>
              <a:gdLst/>
              <a:ahLst/>
              <a:cxnLst/>
              <a:rect l="l" t="t" r="r" b="b"/>
              <a:pathLst>
                <a:path w="3762375" h="2819400">
                  <a:moveTo>
                    <a:pt x="3520058" y="0"/>
                  </a:moveTo>
                  <a:lnTo>
                    <a:pt x="242316" y="0"/>
                  </a:lnTo>
                  <a:lnTo>
                    <a:pt x="193472" y="4921"/>
                  </a:lnTo>
                  <a:lnTo>
                    <a:pt x="147982" y="19038"/>
                  </a:lnTo>
                  <a:lnTo>
                    <a:pt x="106821" y="41375"/>
                  </a:lnTo>
                  <a:lnTo>
                    <a:pt x="70961" y="70961"/>
                  </a:lnTo>
                  <a:lnTo>
                    <a:pt x="41375" y="106821"/>
                  </a:lnTo>
                  <a:lnTo>
                    <a:pt x="19038" y="147982"/>
                  </a:lnTo>
                  <a:lnTo>
                    <a:pt x="4921" y="193472"/>
                  </a:lnTo>
                  <a:lnTo>
                    <a:pt x="0" y="242315"/>
                  </a:lnTo>
                  <a:lnTo>
                    <a:pt x="0" y="2577084"/>
                  </a:lnTo>
                  <a:lnTo>
                    <a:pt x="4921" y="2625927"/>
                  </a:lnTo>
                  <a:lnTo>
                    <a:pt x="19038" y="2671417"/>
                  </a:lnTo>
                  <a:lnTo>
                    <a:pt x="41375" y="2712578"/>
                  </a:lnTo>
                  <a:lnTo>
                    <a:pt x="70961" y="2748438"/>
                  </a:lnTo>
                  <a:lnTo>
                    <a:pt x="106821" y="2778024"/>
                  </a:lnTo>
                  <a:lnTo>
                    <a:pt x="147982" y="2800361"/>
                  </a:lnTo>
                  <a:lnTo>
                    <a:pt x="193472" y="2814478"/>
                  </a:lnTo>
                  <a:lnTo>
                    <a:pt x="242316" y="2819400"/>
                  </a:lnTo>
                  <a:lnTo>
                    <a:pt x="3520058" y="2819400"/>
                  </a:lnTo>
                  <a:lnTo>
                    <a:pt x="3568902" y="2814478"/>
                  </a:lnTo>
                  <a:lnTo>
                    <a:pt x="3614392" y="2800361"/>
                  </a:lnTo>
                  <a:lnTo>
                    <a:pt x="3655553" y="2778024"/>
                  </a:lnTo>
                  <a:lnTo>
                    <a:pt x="3691413" y="2748438"/>
                  </a:lnTo>
                  <a:lnTo>
                    <a:pt x="3720999" y="2712578"/>
                  </a:lnTo>
                  <a:lnTo>
                    <a:pt x="3743336" y="2671417"/>
                  </a:lnTo>
                  <a:lnTo>
                    <a:pt x="3757453" y="2625927"/>
                  </a:lnTo>
                  <a:lnTo>
                    <a:pt x="3762375" y="2577084"/>
                  </a:lnTo>
                  <a:lnTo>
                    <a:pt x="3762375" y="242315"/>
                  </a:lnTo>
                  <a:lnTo>
                    <a:pt x="3757453" y="193472"/>
                  </a:lnTo>
                  <a:lnTo>
                    <a:pt x="3743336" y="147982"/>
                  </a:lnTo>
                  <a:lnTo>
                    <a:pt x="3720999" y="106821"/>
                  </a:lnTo>
                  <a:lnTo>
                    <a:pt x="3691413" y="70961"/>
                  </a:lnTo>
                  <a:lnTo>
                    <a:pt x="3655553" y="41375"/>
                  </a:lnTo>
                  <a:lnTo>
                    <a:pt x="3614392" y="19038"/>
                  </a:lnTo>
                  <a:lnTo>
                    <a:pt x="3568902" y="4921"/>
                  </a:lnTo>
                  <a:lnTo>
                    <a:pt x="3520058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01025" y="2085339"/>
              <a:ext cx="3762375" cy="2724785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175260" y="1493773"/>
            <a:ext cx="3822700" cy="93345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just" marL="12700" marR="5080">
              <a:lnSpc>
                <a:spcPct val="99100"/>
              </a:lnSpc>
              <a:spcBef>
                <a:spcPts val="110"/>
              </a:spcBef>
            </a:pP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conjunta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deflagrada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nesta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quinta- 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22,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Presídio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Itabuna,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desarticular </a:t>
            </a:r>
            <a:r>
              <a:rPr dirty="0" sz="1200">
                <a:latin typeface="Arial"/>
                <a:cs typeface="Arial"/>
              </a:rPr>
              <a:t>lideranças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facções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criminosas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na </a:t>
            </a:r>
            <a:r>
              <a:rPr dirty="0" sz="1200">
                <a:latin typeface="Arial"/>
                <a:cs typeface="Arial"/>
              </a:rPr>
              <a:t>região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sudoeste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comandavam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crimes,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homicídios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tráfico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drogas,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dentro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75260" y="2409444"/>
            <a:ext cx="38201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1045" algn="l"/>
                <a:tab pos="1538605" algn="l"/>
                <a:tab pos="2168525" algn="l"/>
                <a:tab pos="3049905" algn="l"/>
                <a:tab pos="3721735" algn="l"/>
              </a:tabLst>
            </a:pPr>
            <a:r>
              <a:rPr dirty="0" sz="1200" spc="-10">
                <a:latin typeface="Arial"/>
                <a:cs typeface="Arial"/>
              </a:rPr>
              <a:t>unidade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prisional.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Foram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realizadas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buscas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75260" y="2590228"/>
            <a:ext cx="381889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apreensões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celas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detentos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identificados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como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75260" y="2771457"/>
            <a:ext cx="381698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10080" algn="l"/>
              </a:tabLst>
            </a:pPr>
            <a:r>
              <a:rPr dirty="0" sz="1200">
                <a:latin typeface="Arial"/>
                <a:cs typeface="Arial"/>
              </a:rPr>
              <a:t>líderes.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da</a:t>
            </a:r>
            <a:r>
              <a:rPr dirty="0" sz="1200">
                <a:latin typeface="Arial"/>
                <a:cs typeface="Arial"/>
              </a:rPr>
              <a:t>	'Operação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Hegemonia'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foi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75260" y="2952686"/>
            <a:ext cx="3820795" cy="39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interromper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domínio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influência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dessas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organizações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10">
                <a:latin typeface="Arial"/>
                <a:cs typeface="Arial"/>
              </a:rPr>
              <a:t>criminosas.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4167251" y="1109725"/>
            <a:ext cx="0" cy="5472430"/>
          </a:xfrm>
          <a:custGeom>
            <a:avLst/>
            <a:gdLst/>
            <a:ahLst/>
            <a:cxnLst/>
            <a:rect l="l" t="t" r="r" b="b"/>
            <a:pathLst>
              <a:path w="0" h="5472430">
                <a:moveTo>
                  <a:pt x="0" y="0"/>
                </a:moveTo>
                <a:lnTo>
                  <a:pt x="0" y="5471934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8024876" y="1109725"/>
            <a:ext cx="0" cy="5472430"/>
          </a:xfrm>
          <a:custGeom>
            <a:avLst/>
            <a:gdLst/>
            <a:ahLst/>
            <a:cxnLst/>
            <a:rect l="l" t="t" r="r" b="b"/>
            <a:pathLst>
              <a:path w="0" h="5472430">
                <a:moveTo>
                  <a:pt x="0" y="0"/>
                </a:moveTo>
                <a:lnTo>
                  <a:pt x="0" y="5471934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2" name="object 2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9504171" y="5947876"/>
            <a:ext cx="2404110" cy="377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0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Matéria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em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22/08/2024</a:t>
            </a:r>
            <a:endParaRPr sz="1200">
              <a:latin typeface="Arial"/>
              <a:cs typeface="Arial"/>
            </a:endParaRPr>
          </a:p>
          <a:p>
            <a:pPr marL="41275">
              <a:lnSpc>
                <a:spcPts val="1435"/>
              </a:lnSpc>
            </a:pPr>
            <a:r>
              <a:rPr dirty="0" u="sng" sz="1200" spc="-2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Notícia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adaptada.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Fonte: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19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675005" cy="532765"/>
          </a:xfrm>
          <a:custGeom>
            <a:avLst/>
            <a:gdLst/>
            <a:ahLst/>
            <a:cxnLst/>
            <a:rect l="l" t="t" r="r" b="b"/>
            <a:pathLst>
              <a:path w="675005" h="532765">
                <a:moveTo>
                  <a:pt x="0" y="532384"/>
                </a:moveTo>
                <a:lnTo>
                  <a:pt x="674724" y="532384"/>
                </a:lnTo>
                <a:lnTo>
                  <a:pt x="674724" y="0"/>
                </a:lnTo>
                <a:lnTo>
                  <a:pt x="0" y="0"/>
                </a:lnTo>
                <a:lnTo>
                  <a:pt x="0" y="532384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0"/>
            <a:ext cx="12187555" cy="1082675"/>
          </a:xfrm>
          <a:custGeom>
            <a:avLst/>
            <a:gdLst/>
            <a:ahLst/>
            <a:cxnLst/>
            <a:rect l="l" t="t" r="r" b="b"/>
            <a:pathLst>
              <a:path w="12187555" h="1082675">
                <a:moveTo>
                  <a:pt x="674712" y="570484"/>
                </a:moveTo>
                <a:lnTo>
                  <a:pt x="0" y="570484"/>
                </a:lnTo>
                <a:lnTo>
                  <a:pt x="0" y="1082294"/>
                </a:lnTo>
                <a:lnTo>
                  <a:pt x="674712" y="1082294"/>
                </a:lnTo>
                <a:lnTo>
                  <a:pt x="674712" y="570484"/>
                </a:lnTo>
                <a:close/>
              </a:path>
              <a:path w="12187555" h="1082675">
                <a:moveTo>
                  <a:pt x="12187504" y="0"/>
                </a:moveTo>
                <a:lnTo>
                  <a:pt x="674712" y="0"/>
                </a:lnTo>
                <a:lnTo>
                  <a:pt x="674712" y="532384"/>
                </a:lnTo>
                <a:lnTo>
                  <a:pt x="12187504" y="532384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0" y="570483"/>
            <a:ext cx="12187555" cy="1026794"/>
          </a:xfrm>
          <a:custGeom>
            <a:avLst/>
            <a:gdLst/>
            <a:ahLst/>
            <a:cxnLst/>
            <a:rect l="l" t="t" r="r" b="b"/>
            <a:pathLst>
              <a:path w="12187555" h="1026794">
                <a:moveTo>
                  <a:pt x="12187504" y="0"/>
                </a:moveTo>
                <a:lnTo>
                  <a:pt x="674712" y="0"/>
                </a:lnTo>
                <a:lnTo>
                  <a:pt x="674712" y="511771"/>
                </a:lnTo>
                <a:lnTo>
                  <a:pt x="0" y="511771"/>
                </a:lnTo>
                <a:lnTo>
                  <a:pt x="0" y="1026541"/>
                </a:lnTo>
                <a:lnTo>
                  <a:pt x="674712" y="1026541"/>
                </a:lnTo>
                <a:lnTo>
                  <a:pt x="674712" y="511810"/>
                </a:lnTo>
                <a:lnTo>
                  <a:pt x="12187504" y="511810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0" y="1082255"/>
            <a:ext cx="12187555" cy="965835"/>
          </a:xfrm>
          <a:custGeom>
            <a:avLst/>
            <a:gdLst/>
            <a:ahLst/>
            <a:cxnLst/>
            <a:rect l="l" t="t" r="r" b="b"/>
            <a:pathLst>
              <a:path w="12187555" h="965835">
                <a:moveTo>
                  <a:pt x="674712" y="514819"/>
                </a:moveTo>
                <a:lnTo>
                  <a:pt x="0" y="514819"/>
                </a:lnTo>
                <a:lnTo>
                  <a:pt x="0" y="965238"/>
                </a:lnTo>
                <a:lnTo>
                  <a:pt x="674712" y="965238"/>
                </a:lnTo>
                <a:lnTo>
                  <a:pt x="674712" y="514819"/>
                </a:lnTo>
                <a:close/>
              </a:path>
              <a:path w="12187555" h="965835">
                <a:moveTo>
                  <a:pt x="12187504" y="0"/>
                </a:moveTo>
                <a:lnTo>
                  <a:pt x="674712" y="0"/>
                </a:lnTo>
                <a:lnTo>
                  <a:pt x="674712" y="514769"/>
                </a:lnTo>
                <a:lnTo>
                  <a:pt x="12187504" y="514769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0" y="1597075"/>
            <a:ext cx="12187555" cy="852805"/>
          </a:xfrm>
          <a:custGeom>
            <a:avLst/>
            <a:gdLst/>
            <a:ahLst/>
            <a:cxnLst/>
            <a:rect l="l" t="t" r="r" b="b"/>
            <a:pathLst>
              <a:path w="12187555" h="852805">
                <a:moveTo>
                  <a:pt x="674712" y="450469"/>
                </a:moveTo>
                <a:lnTo>
                  <a:pt x="0" y="450469"/>
                </a:lnTo>
                <a:lnTo>
                  <a:pt x="0" y="852627"/>
                </a:lnTo>
                <a:lnTo>
                  <a:pt x="674712" y="852627"/>
                </a:lnTo>
                <a:lnTo>
                  <a:pt x="674712" y="450469"/>
                </a:lnTo>
                <a:close/>
              </a:path>
              <a:path w="12187555" h="852805">
                <a:moveTo>
                  <a:pt x="12187504" y="0"/>
                </a:moveTo>
                <a:lnTo>
                  <a:pt x="674712" y="0"/>
                </a:lnTo>
                <a:lnTo>
                  <a:pt x="674712" y="450418"/>
                </a:lnTo>
                <a:lnTo>
                  <a:pt x="12187504" y="45041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0" y="2047544"/>
            <a:ext cx="12187555" cy="852805"/>
          </a:xfrm>
          <a:custGeom>
            <a:avLst/>
            <a:gdLst/>
            <a:ahLst/>
            <a:cxnLst/>
            <a:rect l="l" t="t" r="r" b="b"/>
            <a:pathLst>
              <a:path w="12187555" h="852805">
                <a:moveTo>
                  <a:pt x="12187504" y="0"/>
                </a:moveTo>
                <a:lnTo>
                  <a:pt x="674712" y="0"/>
                </a:lnTo>
                <a:lnTo>
                  <a:pt x="674712" y="402082"/>
                </a:lnTo>
                <a:lnTo>
                  <a:pt x="0" y="402082"/>
                </a:lnTo>
                <a:lnTo>
                  <a:pt x="0" y="852500"/>
                </a:lnTo>
                <a:lnTo>
                  <a:pt x="674712" y="852500"/>
                </a:lnTo>
                <a:lnTo>
                  <a:pt x="674712" y="402158"/>
                </a:lnTo>
                <a:lnTo>
                  <a:pt x="12187504" y="40215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0" y="2449626"/>
            <a:ext cx="12187555" cy="933450"/>
          </a:xfrm>
          <a:custGeom>
            <a:avLst/>
            <a:gdLst/>
            <a:ahLst/>
            <a:cxnLst/>
            <a:rect l="l" t="t" r="r" b="b"/>
            <a:pathLst>
              <a:path w="12187555" h="933450">
                <a:moveTo>
                  <a:pt x="674712" y="450430"/>
                </a:moveTo>
                <a:lnTo>
                  <a:pt x="0" y="450430"/>
                </a:lnTo>
                <a:lnTo>
                  <a:pt x="0" y="933018"/>
                </a:lnTo>
                <a:lnTo>
                  <a:pt x="674712" y="933018"/>
                </a:lnTo>
                <a:lnTo>
                  <a:pt x="674712" y="450430"/>
                </a:lnTo>
                <a:close/>
              </a:path>
              <a:path w="12187555" h="933450">
                <a:moveTo>
                  <a:pt x="12187504" y="0"/>
                </a:moveTo>
                <a:lnTo>
                  <a:pt x="674712" y="0"/>
                </a:lnTo>
                <a:lnTo>
                  <a:pt x="674712" y="450418"/>
                </a:lnTo>
                <a:lnTo>
                  <a:pt x="12187504" y="45041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0" y="2900057"/>
            <a:ext cx="12187555" cy="981710"/>
          </a:xfrm>
          <a:custGeom>
            <a:avLst/>
            <a:gdLst/>
            <a:ahLst/>
            <a:cxnLst/>
            <a:rect l="l" t="t" r="r" b="b"/>
            <a:pathLst>
              <a:path w="12187555" h="981710">
                <a:moveTo>
                  <a:pt x="674712" y="482638"/>
                </a:moveTo>
                <a:lnTo>
                  <a:pt x="0" y="482638"/>
                </a:lnTo>
                <a:lnTo>
                  <a:pt x="0" y="981316"/>
                </a:lnTo>
                <a:lnTo>
                  <a:pt x="674712" y="981316"/>
                </a:lnTo>
                <a:lnTo>
                  <a:pt x="674712" y="482638"/>
                </a:lnTo>
                <a:close/>
              </a:path>
              <a:path w="12187555" h="981710">
                <a:moveTo>
                  <a:pt x="12187504" y="0"/>
                </a:moveTo>
                <a:lnTo>
                  <a:pt x="674712" y="0"/>
                </a:lnTo>
                <a:lnTo>
                  <a:pt x="674712" y="482587"/>
                </a:lnTo>
                <a:lnTo>
                  <a:pt x="12187504" y="482587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0" y="3382695"/>
            <a:ext cx="12187555" cy="949325"/>
          </a:xfrm>
          <a:custGeom>
            <a:avLst/>
            <a:gdLst/>
            <a:ahLst/>
            <a:cxnLst/>
            <a:rect l="l" t="t" r="r" b="b"/>
            <a:pathLst>
              <a:path w="12187555" h="949325">
                <a:moveTo>
                  <a:pt x="12187504" y="0"/>
                </a:moveTo>
                <a:lnTo>
                  <a:pt x="674712" y="0"/>
                </a:lnTo>
                <a:lnTo>
                  <a:pt x="674712" y="498602"/>
                </a:lnTo>
                <a:lnTo>
                  <a:pt x="0" y="498602"/>
                </a:lnTo>
                <a:lnTo>
                  <a:pt x="0" y="949020"/>
                </a:lnTo>
                <a:lnTo>
                  <a:pt x="674712" y="949020"/>
                </a:lnTo>
                <a:lnTo>
                  <a:pt x="674712" y="498678"/>
                </a:lnTo>
                <a:lnTo>
                  <a:pt x="12187504" y="49867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0" y="3881297"/>
            <a:ext cx="12187555" cy="981710"/>
          </a:xfrm>
          <a:custGeom>
            <a:avLst/>
            <a:gdLst/>
            <a:ahLst/>
            <a:cxnLst/>
            <a:rect l="l" t="t" r="r" b="b"/>
            <a:pathLst>
              <a:path w="12187555" h="981710">
                <a:moveTo>
                  <a:pt x="674712" y="450430"/>
                </a:moveTo>
                <a:lnTo>
                  <a:pt x="0" y="450430"/>
                </a:lnTo>
                <a:lnTo>
                  <a:pt x="0" y="981278"/>
                </a:lnTo>
                <a:lnTo>
                  <a:pt x="674712" y="981278"/>
                </a:lnTo>
                <a:lnTo>
                  <a:pt x="674712" y="450430"/>
                </a:lnTo>
                <a:close/>
              </a:path>
              <a:path w="12187555" h="981710">
                <a:moveTo>
                  <a:pt x="12187504" y="0"/>
                </a:moveTo>
                <a:lnTo>
                  <a:pt x="674712" y="0"/>
                </a:lnTo>
                <a:lnTo>
                  <a:pt x="674712" y="450418"/>
                </a:lnTo>
                <a:lnTo>
                  <a:pt x="12187504" y="45041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0" y="4331728"/>
            <a:ext cx="12187555" cy="981710"/>
          </a:xfrm>
          <a:custGeom>
            <a:avLst/>
            <a:gdLst/>
            <a:ahLst/>
            <a:cxnLst/>
            <a:rect l="l" t="t" r="r" b="b"/>
            <a:pathLst>
              <a:path w="12187555" h="981710">
                <a:moveTo>
                  <a:pt x="674712" y="530898"/>
                </a:moveTo>
                <a:lnTo>
                  <a:pt x="0" y="530898"/>
                </a:lnTo>
                <a:lnTo>
                  <a:pt x="0" y="981316"/>
                </a:lnTo>
                <a:lnTo>
                  <a:pt x="674712" y="981316"/>
                </a:lnTo>
                <a:lnTo>
                  <a:pt x="674712" y="530898"/>
                </a:lnTo>
                <a:close/>
              </a:path>
              <a:path w="12187555" h="981710">
                <a:moveTo>
                  <a:pt x="12187504" y="0"/>
                </a:moveTo>
                <a:lnTo>
                  <a:pt x="674712" y="0"/>
                </a:lnTo>
                <a:lnTo>
                  <a:pt x="674712" y="530847"/>
                </a:lnTo>
                <a:lnTo>
                  <a:pt x="12187504" y="530847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0" y="4862626"/>
            <a:ext cx="12187555" cy="949325"/>
          </a:xfrm>
          <a:custGeom>
            <a:avLst/>
            <a:gdLst/>
            <a:ahLst/>
            <a:cxnLst/>
            <a:rect l="l" t="t" r="r" b="b"/>
            <a:pathLst>
              <a:path w="12187555" h="949325">
                <a:moveTo>
                  <a:pt x="12187504" y="0"/>
                </a:moveTo>
                <a:lnTo>
                  <a:pt x="674712" y="0"/>
                </a:lnTo>
                <a:lnTo>
                  <a:pt x="674712" y="450405"/>
                </a:lnTo>
                <a:lnTo>
                  <a:pt x="0" y="450405"/>
                </a:lnTo>
                <a:lnTo>
                  <a:pt x="0" y="949083"/>
                </a:lnTo>
                <a:lnTo>
                  <a:pt x="674712" y="949083"/>
                </a:lnTo>
                <a:lnTo>
                  <a:pt x="674712" y="450418"/>
                </a:lnTo>
                <a:lnTo>
                  <a:pt x="12187504" y="45041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5313032"/>
            <a:ext cx="12187555" cy="1013460"/>
          </a:xfrm>
          <a:custGeom>
            <a:avLst/>
            <a:gdLst/>
            <a:ahLst/>
            <a:cxnLst/>
            <a:rect l="l" t="t" r="r" b="b"/>
            <a:pathLst>
              <a:path w="12187555" h="1013460">
                <a:moveTo>
                  <a:pt x="674712" y="498690"/>
                </a:moveTo>
                <a:lnTo>
                  <a:pt x="0" y="498690"/>
                </a:lnTo>
                <a:lnTo>
                  <a:pt x="0" y="1013447"/>
                </a:lnTo>
                <a:lnTo>
                  <a:pt x="674712" y="1013447"/>
                </a:lnTo>
                <a:lnTo>
                  <a:pt x="674712" y="498690"/>
                </a:lnTo>
                <a:close/>
              </a:path>
              <a:path w="12187555" h="1013460">
                <a:moveTo>
                  <a:pt x="12187504" y="0"/>
                </a:moveTo>
                <a:lnTo>
                  <a:pt x="674712" y="0"/>
                </a:lnTo>
                <a:lnTo>
                  <a:pt x="674712" y="498678"/>
                </a:lnTo>
                <a:lnTo>
                  <a:pt x="12187504" y="49867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0" y="5811723"/>
            <a:ext cx="12187555" cy="1029969"/>
          </a:xfrm>
          <a:custGeom>
            <a:avLst/>
            <a:gdLst/>
            <a:ahLst/>
            <a:cxnLst/>
            <a:rect l="l" t="t" r="r" b="b"/>
            <a:pathLst>
              <a:path w="12187555" h="1029970">
                <a:moveTo>
                  <a:pt x="674712" y="514756"/>
                </a:moveTo>
                <a:lnTo>
                  <a:pt x="0" y="514756"/>
                </a:lnTo>
                <a:lnTo>
                  <a:pt x="0" y="1029525"/>
                </a:lnTo>
                <a:lnTo>
                  <a:pt x="674712" y="1029525"/>
                </a:lnTo>
                <a:lnTo>
                  <a:pt x="674712" y="514756"/>
                </a:lnTo>
                <a:close/>
              </a:path>
              <a:path w="12187555" h="1029970">
                <a:moveTo>
                  <a:pt x="12187504" y="0"/>
                </a:moveTo>
                <a:lnTo>
                  <a:pt x="674712" y="0"/>
                </a:lnTo>
                <a:lnTo>
                  <a:pt x="674712" y="514756"/>
                </a:lnTo>
                <a:lnTo>
                  <a:pt x="12187504" y="514756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674712" y="6326477"/>
            <a:ext cx="11513185" cy="514984"/>
          </a:xfrm>
          <a:custGeom>
            <a:avLst/>
            <a:gdLst/>
            <a:ahLst/>
            <a:cxnLst/>
            <a:rect l="l" t="t" r="r" b="b"/>
            <a:pathLst>
              <a:path w="11513185" h="514984">
                <a:moveTo>
                  <a:pt x="11512804" y="0"/>
                </a:moveTo>
                <a:lnTo>
                  <a:pt x="0" y="0"/>
                </a:lnTo>
                <a:lnTo>
                  <a:pt x="0" y="514769"/>
                </a:lnTo>
                <a:lnTo>
                  <a:pt x="11512804" y="514769"/>
                </a:lnTo>
                <a:lnTo>
                  <a:pt x="115128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7" name="object 17" descr=""/>
          <p:cNvGraphicFramePr>
            <a:graphicFrameLocks noGrp="1"/>
          </p:cNvGraphicFramePr>
          <p:nvPr/>
        </p:nvGraphicFramePr>
        <p:xfrm>
          <a:off x="668362" y="0"/>
          <a:ext cx="11600180" cy="683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11915"/>
              </a:tblGrid>
              <a:tr h="5511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Entrevista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"Núcleo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polícia</a:t>
                      </a:r>
                      <a:r>
                        <a:rPr dirty="0" sz="1400" spc="-7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restaurativa.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Projeto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intervenção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na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delegacia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polícia</a:t>
                      </a:r>
                      <a:r>
                        <a:rPr dirty="0" sz="1400" spc="-7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Brumado"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com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Dr.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Rafael</a:t>
                      </a:r>
                      <a:r>
                        <a:rPr dirty="0" sz="1400" spc="-9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Araujo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748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308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Projeto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MP</a:t>
                      </a:r>
                      <a:r>
                        <a:rPr dirty="0" sz="1400" spc="-9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para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redução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da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criminalidade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apresentado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reunião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Bahia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pela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Paz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Projeto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promove</a:t>
                      </a:r>
                      <a:r>
                        <a:rPr dirty="0" sz="14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ressocialização de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detentos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via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trabalho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descaracterização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 mercadorias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apreendidas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4605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5021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MP</a:t>
                      </a:r>
                      <a:r>
                        <a:rPr dirty="0" sz="1400" spc="-8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denuncia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ex-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diretor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Conjunto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Penal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Brumado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mais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cinco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por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tortura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preso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493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Cira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intensifica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cobrança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contribuintes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débito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com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ICMS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9080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5021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Empresário é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condenado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cinco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anos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 prisão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por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sonegação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fiscal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557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Operação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cumpre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mandados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busca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contra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policiais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investigados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por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execução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3271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Rede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atenção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egressos do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sistema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prisional</a:t>
                      </a:r>
                      <a:r>
                        <a:rPr dirty="0" sz="14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lançada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MP</a:t>
                      </a:r>
                      <a:r>
                        <a:rPr dirty="0" sz="1400" spc="-9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Bahia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4097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5021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MP</a:t>
                      </a:r>
                      <a:r>
                        <a:rPr dirty="0" sz="1400" spc="-10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defende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na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Bahia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modelo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prisional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alternativo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que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reduz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reincidência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criminal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747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Operação</a:t>
                      </a:r>
                      <a:r>
                        <a:rPr dirty="0" sz="1400" spc="-7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conjunta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desmobiliza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crime</a:t>
                      </a:r>
                      <a:r>
                        <a:rPr dirty="0" sz="1400" spc="-7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organizado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Presídio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Itabuna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875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5021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Líder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organização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criminosa</a:t>
                      </a:r>
                      <a:r>
                        <a:rPr dirty="0" sz="1400" spc="-7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transferido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para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presídio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segurança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máxima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Serrinha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938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Operação</a:t>
                      </a:r>
                      <a:r>
                        <a:rPr dirty="0" sz="1400" spc="-7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MPBA</a:t>
                      </a:r>
                      <a:r>
                        <a:rPr dirty="0" sz="1400" spc="-1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desarticula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comunicação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ilegal 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policiais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presos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Batalhão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Choque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4414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‘Operação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Rastro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Digital’</a:t>
                      </a:r>
                      <a:r>
                        <a:rPr dirty="0" sz="1400" spc="-10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deflagrada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para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elucidar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morte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acobertamento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homicídio</a:t>
                      </a:r>
                      <a:r>
                        <a:rPr dirty="0" sz="1400" spc="-7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Euclides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Cunha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240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Combate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à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Sonegação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Fiscal: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Força-Tarefa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Cira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moderniza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parque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tecnológico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</a:tbl>
          </a:graphicData>
        </a:graphic>
      </p:graphicFrame>
      <p:sp>
        <p:nvSpPr>
          <p:cNvPr id="18" name="object 18" descr=""/>
          <p:cNvSpPr/>
          <p:nvPr/>
        </p:nvSpPr>
        <p:spPr>
          <a:xfrm>
            <a:off x="0" y="532383"/>
            <a:ext cx="12192000" cy="38100"/>
          </a:xfrm>
          <a:custGeom>
            <a:avLst/>
            <a:gdLst/>
            <a:ahLst/>
            <a:cxnLst/>
            <a:rect l="l" t="t" r="r" b="b"/>
            <a:pathLst>
              <a:path w="12192000" h="38100">
                <a:moveTo>
                  <a:pt x="0" y="0"/>
                </a:moveTo>
                <a:lnTo>
                  <a:pt x="0" y="38100"/>
                </a:lnTo>
                <a:lnTo>
                  <a:pt x="12192000" y="381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0" y="1075944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0" y="159067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0" y="2041144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0" y="2443352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0" y="289369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0" y="337629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0" y="3875023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0" y="432536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699"/>
                </a:lnTo>
                <a:lnTo>
                  <a:pt x="12192000" y="1269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0" y="4856226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0" y="530669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699"/>
                </a:lnTo>
                <a:lnTo>
                  <a:pt x="12192000" y="1269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0" y="5805360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699"/>
                </a:lnTo>
                <a:lnTo>
                  <a:pt x="12192000" y="1269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0" y="6320129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699"/>
                </a:lnTo>
                <a:lnTo>
                  <a:pt x="12192000" y="1269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0" y="0"/>
            <a:ext cx="12192000" cy="6847840"/>
          </a:xfrm>
          <a:custGeom>
            <a:avLst/>
            <a:gdLst/>
            <a:ahLst/>
            <a:cxnLst/>
            <a:rect l="l" t="t" r="r" b="b"/>
            <a:pathLst>
              <a:path w="12192000" h="6847840">
                <a:moveTo>
                  <a:pt x="12192000" y="0"/>
                </a:moveTo>
                <a:lnTo>
                  <a:pt x="12181205" y="0"/>
                </a:lnTo>
                <a:lnTo>
                  <a:pt x="12181205" y="6834899"/>
                </a:lnTo>
                <a:lnTo>
                  <a:pt x="0" y="6834899"/>
                </a:lnTo>
                <a:lnTo>
                  <a:pt x="0" y="6847599"/>
                </a:lnTo>
                <a:lnTo>
                  <a:pt x="12181205" y="6847599"/>
                </a:lnTo>
                <a:lnTo>
                  <a:pt x="12192000" y="6847599"/>
                </a:lnTo>
                <a:lnTo>
                  <a:pt x="12192000" y="68348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2" name="object 32" descr=""/>
          <p:cNvGrpSpPr/>
          <p:nvPr/>
        </p:nvGrpSpPr>
        <p:grpSpPr>
          <a:xfrm>
            <a:off x="114300" y="123825"/>
            <a:ext cx="419100" cy="6600825"/>
            <a:chOff x="114300" y="123825"/>
            <a:chExt cx="419100" cy="6600825"/>
          </a:xfrm>
        </p:grpSpPr>
        <p:pic>
          <p:nvPicPr>
            <p:cNvPr id="33" name="object 3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50" y="123825"/>
              <a:ext cx="400050" cy="295275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50" y="657225"/>
              <a:ext cx="400050" cy="304800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50" y="1181100"/>
              <a:ext cx="400050" cy="295275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50" y="1666875"/>
              <a:ext cx="400050" cy="304800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825" y="2514600"/>
              <a:ext cx="400050" cy="30480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50" y="2981325"/>
              <a:ext cx="400050" cy="304800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825" y="3486150"/>
              <a:ext cx="400050" cy="295275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825" y="3952875"/>
              <a:ext cx="400050" cy="295275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825" y="4457700"/>
              <a:ext cx="400050" cy="304800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" y="4933950"/>
              <a:ext cx="390525" cy="295275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" y="5419725"/>
              <a:ext cx="390525" cy="295275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825" y="5915025"/>
              <a:ext cx="400050" cy="304800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50" y="6419850"/>
              <a:ext cx="400050" cy="304800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50" y="2105025"/>
              <a:ext cx="400050" cy="295275"/>
            </a:xfrm>
            <a:prstGeom prst="rect">
              <a:avLst/>
            </a:prstGeom>
          </p:spPr>
        </p:pic>
      </p:grpSp>
      <p:sp>
        <p:nvSpPr>
          <p:cNvPr id="47" name="object 47" descr=""/>
          <p:cNvSpPr txBox="1"/>
          <p:nvPr/>
        </p:nvSpPr>
        <p:spPr>
          <a:xfrm>
            <a:off x="206057" y="132651"/>
            <a:ext cx="230504" cy="604774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6034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05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60"/>
              </a:spcBef>
            </a:pPr>
            <a:endParaRPr sz="140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1570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4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5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4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14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5"/>
              </a:spcBef>
            </a:pPr>
            <a:endParaRPr sz="140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5"/>
              </a:spcBef>
            </a:pPr>
            <a:endParaRPr sz="140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  <a:spcBef>
                <a:spcPts val="5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4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  <a:spcBef>
                <a:spcPts val="5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227965" y="6460200"/>
            <a:ext cx="215900" cy="227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67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23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7607" y="157861"/>
            <a:ext cx="9708515" cy="6915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/>
              <a:t>Líder</a:t>
            </a:r>
            <a:r>
              <a:rPr dirty="0" spc="80"/>
              <a:t> </a:t>
            </a:r>
            <a:r>
              <a:rPr dirty="0"/>
              <a:t>de</a:t>
            </a:r>
            <a:r>
              <a:rPr dirty="0" spc="185"/>
              <a:t> </a:t>
            </a:r>
            <a:r>
              <a:rPr dirty="0"/>
              <a:t>organização</a:t>
            </a:r>
            <a:r>
              <a:rPr dirty="0" spc="140"/>
              <a:t> </a:t>
            </a:r>
            <a:r>
              <a:rPr dirty="0"/>
              <a:t>criminosa</a:t>
            </a:r>
            <a:r>
              <a:rPr dirty="0" spc="105"/>
              <a:t> </a:t>
            </a:r>
            <a:r>
              <a:rPr dirty="0"/>
              <a:t>é</a:t>
            </a:r>
            <a:r>
              <a:rPr dirty="0" spc="180"/>
              <a:t> </a:t>
            </a:r>
            <a:r>
              <a:rPr dirty="0"/>
              <a:t>transferido</a:t>
            </a:r>
            <a:r>
              <a:rPr dirty="0" spc="145"/>
              <a:t> </a:t>
            </a:r>
            <a:r>
              <a:rPr dirty="0"/>
              <a:t>para</a:t>
            </a:r>
            <a:r>
              <a:rPr dirty="0" spc="105"/>
              <a:t> </a:t>
            </a:r>
            <a:r>
              <a:rPr dirty="0"/>
              <a:t>presídio</a:t>
            </a:r>
            <a:r>
              <a:rPr dirty="0" spc="135"/>
              <a:t> </a:t>
            </a:r>
            <a:r>
              <a:rPr dirty="0"/>
              <a:t>de</a:t>
            </a:r>
            <a:r>
              <a:rPr dirty="0" spc="110"/>
              <a:t> </a:t>
            </a:r>
            <a:r>
              <a:rPr dirty="0" spc="-10"/>
              <a:t>segurança</a:t>
            </a:r>
          </a:p>
          <a:p>
            <a:pPr algn="ctr" marL="16510">
              <a:lnSpc>
                <a:spcPct val="100000"/>
              </a:lnSpc>
              <a:spcBef>
                <a:spcPts val="45"/>
              </a:spcBef>
            </a:pPr>
            <a:r>
              <a:rPr dirty="0"/>
              <a:t>máxima</a:t>
            </a:r>
            <a:r>
              <a:rPr dirty="0" spc="60"/>
              <a:t> </a:t>
            </a:r>
            <a:r>
              <a:rPr dirty="0"/>
              <a:t>de</a:t>
            </a:r>
            <a:r>
              <a:rPr dirty="0" spc="140"/>
              <a:t> </a:t>
            </a:r>
            <a:r>
              <a:rPr dirty="0" spc="-10"/>
              <a:t>Serrinha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01075" y="1590675"/>
            <a:ext cx="3448050" cy="36766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1550" y="4572000"/>
            <a:ext cx="2276475" cy="180022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4539996" y="1268348"/>
            <a:ext cx="3439795" cy="16681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7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maio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deste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ano,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realizada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 spc="-35">
                <a:latin typeface="Arial"/>
                <a:cs typeface="Arial"/>
              </a:rPr>
              <a:t>no </a:t>
            </a:r>
            <a:r>
              <a:rPr dirty="0" sz="1200">
                <a:latin typeface="Arial"/>
                <a:cs typeface="Arial"/>
              </a:rPr>
              <a:t>Conjunto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Salvador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encontrou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poder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transferido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porções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maconha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cocaína,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apreender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dois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chips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celular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cela </a:t>
            </a:r>
            <a:r>
              <a:rPr dirty="0" sz="1200">
                <a:latin typeface="Arial"/>
                <a:cs typeface="Arial"/>
              </a:rPr>
              <a:t>dele.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transferência,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pedido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MP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2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Regime</a:t>
            </a:r>
            <a:r>
              <a:rPr dirty="0" sz="1200" spc="2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Disciplinar</a:t>
            </a:r>
            <a:r>
              <a:rPr dirty="0" sz="1200" spc="2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Diferenciado,</a:t>
            </a:r>
            <a:r>
              <a:rPr dirty="0" sz="1200" spc="24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foi </a:t>
            </a:r>
            <a:r>
              <a:rPr dirty="0" sz="1200">
                <a:latin typeface="Arial"/>
                <a:cs typeface="Arial"/>
              </a:rPr>
              <a:t>determinada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Vara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Feitos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Relativos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Delitos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Praticados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Organização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Criminosa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Comarca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Salvador.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539996" y="3185223"/>
            <a:ext cx="2776220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  <a:tabLst>
                <a:tab pos="422275" algn="l"/>
                <a:tab pos="1574165" algn="l"/>
                <a:tab pos="2397125" algn="l"/>
              </a:tabLst>
            </a:pPr>
            <a:r>
              <a:rPr dirty="0" sz="1200" spc="-25">
                <a:latin typeface="Arial"/>
                <a:cs typeface="Arial"/>
              </a:rPr>
              <a:t>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investigações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apontam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que,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  <a:tabLst>
                <a:tab pos="1010285" algn="l"/>
                <a:tab pos="1332230" algn="l"/>
                <a:tab pos="2093595" algn="l"/>
                <a:tab pos="2678430" algn="l"/>
              </a:tabLst>
            </a:pPr>
            <a:r>
              <a:rPr dirty="0" sz="1200" spc="-10">
                <a:latin typeface="Arial"/>
                <a:cs typeface="Arial"/>
              </a:rPr>
              <a:t>encarcerado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no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Conjunto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Penal,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539996" y="3557523"/>
            <a:ext cx="28587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6775" algn="l"/>
                <a:tab pos="1249680" algn="l"/>
                <a:tab pos="1877695" algn="l"/>
                <a:tab pos="2344420" algn="l"/>
                <a:tab pos="2760980" algn="l"/>
              </a:tabLst>
            </a:pPr>
            <a:r>
              <a:rPr dirty="0" sz="1200" spc="-10">
                <a:latin typeface="Arial"/>
                <a:cs typeface="Arial"/>
              </a:rPr>
              <a:t>conseguia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ordens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para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que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444105" y="3185223"/>
            <a:ext cx="537210" cy="5810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r" marL="12700" marR="5080" indent="7620">
              <a:lnSpc>
                <a:spcPct val="101699"/>
              </a:lnSpc>
              <a:spcBef>
                <a:spcPts val="75"/>
              </a:spcBef>
            </a:pPr>
            <a:r>
              <a:rPr dirty="0" sz="1200" spc="-10">
                <a:latin typeface="Arial"/>
                <a:cs typeface="Arial"/>
              </a:rPr>
              <a:t>mesmo homem tráfico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539996" y="3738181"/>
            <a:ext cx="343852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continuasse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acontecendo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regiões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seu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539996" y="3919537"/>
            <a:ext cx="3441065" cy="1306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comando.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conforme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apurado,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grupo </a:t>
            </a:r>
            <a:r>
              <a:rPr dirty="0" sz="1200">
                <a:latin typeface="Arial"/>
                <a:cs typeface="Arial"/>
              </a:rPr>
              <a:t>comandado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internos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penitenciário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atuou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crimes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patrimônio </a:t>
            </a:r>
            <a:r>
              <a:rPr dirty="0" sz="1200">
                <a:latin typeface="Arial"/>
                <a:cs typeface="Arial"/>
              </a:rPr>
              <a:t>praticados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orla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Salvador,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tendo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como </a:t>
            </a:r>
            <a:r>
              <a:rPr dirty="0" sz="1200">
                <a:latin typeface="Arial"/>
                <a:cs typeface="Arial"/>
              </a:rPr>
              <a:t>vítimas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turistas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moradores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bairros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nobres. </a:t>
            </a:r>
            <a:r>
              <a:rPr dirty="0" sz="1200">
                <a:latin typeface="Arial"/>
                <a:cs typeface="Arial"/>
              </a:rPr>
              <a:t>Eles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valiam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comparsas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liberdade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prática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delitos.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97192" y="1265237"/>
            <a:ext cx="3441700" cy="1849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7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principais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líderes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facção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criminosa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tráfico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drogas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capital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baiana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alvo,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manhã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quarta-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28,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“Operação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Comando".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criminoso,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chefia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tráfico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bairros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Calabar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Alto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Pombas,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transferido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Conjunto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Masculino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Salvador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presídio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máxima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Serrinha.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Ministério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Grupo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65">
                <a:latin typeface="Arial"/>
                <a:cs typeface="Arial"/>
              </a:rPr>
              <a:t>  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270">
                <a:latin typeface="Arial"/>
                <a:cs typeface="Arial"/>
              </a:rPr>
              <a:t>  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265">
                <a:latin typeface="Arial"/>
                <a:cs typeface="Arial"/>
              </a:rPr>
              <a:t> 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70">
                <a:latin typeface="Arial"/>
                <a:cs typeface="Arial"/>
              </a:rPr>
              <a:t>  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270">
                <a:latin typeface="Arial"/>
                <a:cs typeface="Arial"/>
              </a:rPr>
              <a:t>   </a:t>
            </a:r>
            <a:r>
              <a:rPr dirty="0" sz="1200" spc="-25">
                <a:latin typeface="Arial"/>
                <a:cs typeface="Arial"/>
              </a:rPr>
              <a:t>às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97192" y="3096577"/>
            <a:ext cx="3440429" cy="57150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Organizações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Criminosas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(Gaeco),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Grupo 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(Gaep)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Administração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97192" y="3821366"/>
            <a:ext cx="247142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2675" algn="l"/>
                <a:tab pos="2243455" algn="l"/>
              </a:tabLst>
            </a:pPr>
            <a:r>
              <a:rPr dirty="0" sz="1200" spc="-10">
                <a:latin typeface="Arial"/>
                <a:cs typeface="Arial"/>
              </a:rPr>
              <a:t>Grupamento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Especializado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em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97192" y="3640708"/>
            <a:ext cx="3439795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43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Ressocialização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(Seap),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através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</a:t>
            </a:r>
            <a:endParaRPr sz="1200">
              <a:latin typeface="Arial"/>
              <a:cs typeface="Arial"/>
            </a:endParaRPr>
          </a:p>
          <a:p>
            <a:pPr algn="r" marR="8890">
              <a:lnSpc>
                <a:spcPts val="1435"/>
              </a:lnSpc>
            </a:pPr>
            <a:r>
              <a:rPr dirty="0" sz="1200" spc="-10">
                <a:latin typeface="Arial"/>
                <a:cs typeface="Arial"/>
              </a:rPr>
              <a:t>Operações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97192" y="4012247"/>
            <a:ext cx="124206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Prisionais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(Geop).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9525" y="1028700"/>
            <a:ext cx="12168505" cy="0"/>
          </a:xfrm>
          <a:custGeom>
            <a:avLst/>
            <a:gdLst/>
            <a:ahLst/>
            <a:cxnLst/>
            <a:rect l="l" t="t" r="r" b="b"/>
            <a:pathLst>
              <a:path w="12168505" h="0">
                <a:moveTo>
                  <a:pt x="0" y="0"/>
                </a:moveTo>
                <a:lnTo>
                  <a:pt x="12167997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8315325" y="2447925"/>
            <a:ext cx="0" cy="1944370"/>
          </a:xfrm>
          <a:custGeom>
            <a:avLst/>
            <a:gdLst/>
            <a:ahLst/>
            <a:cxnLst/>
            <a:rect l="l" t="t" r="r" b="b"/>
            <a:pathLst>
              <a:path w="0" h="1944370">
                <a:moveTo>
                  <a:pt x="0" y="0"/>
                </a:moveTo>
                <a:lnTo>
                  <a:pt x="0" y="1943989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4200525" y="2390775"/>
            <a:ext cx="0" cy="1944370"/>
          </a:xfrm>
          <a:custGeom>
            <a:avLst/>
            <a:gdLst/>
            <a:ahLst/>
            <a:cxnLst/>
            <a:rect l="l" t="t" r="r" b="b"/>
            <a:pathLst>
              <a:path w="0" h="1944370">
                <a:moveTo>
                  <a:pt x="0" y="0"/>
                </a:moveTo>
                <a:lnTo>
                  <a:pt x="0" y="1943989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9" name="object 1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9504171" y="5947876"/>
            <a:ext cx="2404110" cy="377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0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Matéria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em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22/08/2024</a:t>
            </a:r>
            <a:endParaRPr sz="1200">
              <a:latin typeface="Arial"/>
              <a:cs typeface="Arial"/>
            </a:endParaRPr>
          </a:p>
          <a:p>
            <a:pPr marL="41275">
              <a:lnSpc>
                <a:spcPts val="1435"/>
              </a:lnSpc>
            </a:pPr>
            <a:r>
              <a:rPr dirty="0" u="sng" sz="1200" spc="-2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Notícia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adaptada.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Fonte: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19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1699" y="157861"/>
            <a:ext cx="9444355" cy="6915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/>
              <a:t>Operação</a:t>
            </a:r>
            <a:r>
              <a:rPr dirty="0" spc="160"/>
              <a:t> </a:t>
            </a:r>
            <a:r>
              <a:rPr dirty="0"/>
              <a:t>do</a:t>
            </a:r>
            <a:r>
              <a:rPr dirty="0" spc="165"/>
              <a:t> </a:t>
            </a:r>
            <a:r>
              <a:rPr dirty="0"/>
              <a:t>MPBA</a:t>
            </a:r>
            <a:r>
              <a:rPr dirty="0" spc="55"/>
              <a:t> </a:t>
            </a:r>
            <a:r>
              <a:rPr dirty="0"/>
              <a:t>desarticula</a:t>
            </a:r>
            <a:r>
              <a:rPr dirty="0" spc="204"/>
              <a:t> </a:t>
            </a:r>
            <a:r>
              <a:rPr dirty="0"/>
              <a:t>comunicação</a:t>
            </a:r>
            <a:r>
              <a:rPr dirty="0" spc="240"/>
              <a:t> </a:t>
            </a:r>
            <a:r>
              <a:rPr dirty="0"/>
              <a:t>ilegal</a:t>
            </a:r>
            <a:r>
              <a:rPr dirty="0" spc="125"/>
              <a:t> </a:t>
            </a:r>
            <a:r>
              <a:rPr dirty="0"/>
              <a:t>de</a:t>
            </a:r>
            <a:r>
              <a:rPr dirty="0" spc="130"/>
              <a:t> </a:t>
            </a:r>
            <a:r>
              <a:rPr dirty="0"/>
              <a:t>policiais</a:t>
            </a:r>
            <a:r>
              <a:rPr dirty="0" spc="114"/>
              <a:t> </a:t>
            </a:r>
            <a:r>
              <a:rPr dirty="0" spc="-10"/>
              <a:t>presos</a:t>
            </a: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/>
              <a:t>no</a:t>
            </a:r>
            <a:r>
              <a:rPr dirty="0" spc="90"/>
              <a:t> </a:t>
            </a:r>
            <a:r>
              <a:rPr dirty="0"/>
              <a:t>Batalhão</a:t>
            </a:r>
            <a:r>
              <a:rPr dirty="0" spc="155"/>
              <a:t> </a:t>
            </a:r>
            <a:r>
              <a:rPr dirty="0"/>
              <a:t>de</a:t>
            </a:r>
            <a:r>
              <a:rPr dirty="0" spc="55"/>
              <a:t> </a:t>
            </a:r>
            <a:r>
              <a:rPr dirty="0" spc="-10"/>
              <a:t>Choque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" y="1678304"/>
            <a:ext cx="3571875" cy="309372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4410709" y="1638553"/>
            <a:ext cx="3441065" cy="93345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just" marL="12700" marR="5080">
              <a:lnSpc>
                <a:spcPct val="99100"/>
              </a:lnSpc>
              <a:spcBef>
                <a:spcPts val="110"/>
              </a:spcBef>
            </a:pPr>
            <a:r>
              <a:rPr dirty="0" sz="1200">
                <a:latin typeface="Arial"/>
                <a:cs typeface="Arial"/>
              </a:rPr>
              <a:t>O Ministério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deflagrou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noite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quarta-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28,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 Batalhão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Choque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Lauro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Freitas,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‘Operação </a:t>
            </a:r>
            <a:r>
              <a:rPr dirty="0" sz="1200">
                <a:latin typeface="Arial"/>
                <a:cs typeface="Arial"/>
              </a:rPr>
              <a:t>Bastilha’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comunicação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ilegal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policiais </a:t>
            </a:r>
            <a:r>
              <a:rPr dirty="0" sz="1200">
                <a:latin typeface="Arial"/>
                <a:cs typeface="Arial"/>
              </a:rPr>
              <a:t>presos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unidade.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Segundo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apurações,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410709" y="2554223"/>
            <a:ext cx="3439795" cy="93345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just" marL="12700" marR="5080">
              <a:lnSpc>
                <a:spcPct val="99100"/>
              </a:lnSpc>
              <a:spcBef>
                <a:spcPts val="110"/>
              </a:spcBef>
            </a:pPr>
            <a:r>
              <a:rPr dirty="0" sz="1200">
                <a:latin typeface="Arial"/>
                <a:cs typeface="Arial"/>
              </a:rPr>
              <a:t>detentos</a:t>
            </a:r>
            <a:r>
              <a:rPr dirty="0" sz="1200" spc="4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estavam</a:t>
            </a:r>
            <a:r>
              <a:rPr dirty="0" sz="1200" spc="4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utilizando</a:t>
            </a:r>
            <a:r>
              <a:rPr dirty="0" sz="1200" spc="4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9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aparelhos </a:t>
            </a:r>
            <a:r>
              <a:rPr dirty="0" sz="1200">
                <a:latin typeface="Arial"/>
                <a:cs typeface="Arial"/>
              </a:rPr>
              <a:t>celulares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interferir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judiciais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dar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continuidade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ações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criminosas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ruas.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apreendidos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celulares,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carregadores,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fones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ouvido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pendrive.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410709" y="3651250"/>
            <a:ext cx="3442335" cy="16681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7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Batalhão</a:t>
            </a:r>
            <a:r>
              <a:rPr dirty="0" sz="1200" spc="20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Choque,</a:t>
            </a:r>
            <a:r>
              <a:rPr dirty="0" sz="1200" spc="2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estão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custodiados </a:t>
            </a:r>
            <a:r>
              <a:rPr dirty="0" sz="1200">
                <a:latin typeface="Arial"/>
                <a:cs typeface="Arial"/>
              </a:rPr>
              <a:t>policiais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militares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cumprem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prisão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provisória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definitiva.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parte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esforço </a:t>
            </a:r>
            <a:r>
              <a:rPr dirty="0" sz="1200">
                <a:latin typeface="Arial"/>
                <a:cs typeface="Arial"/>
              </a:rPr>
              <a:t>contínuo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instituições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área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conter 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organizado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dentro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das </a:t>
            </a:r>
            <a:r>
              <a:rPr dirty="0" sz="1200">
                <a:latin typeface="Arial"/>
                <a:cs typeface="Arial"/>
              </a:rPr>
              <a:t>prisões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proteger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integridade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processos </a:t>
            </a:r>
            <a:r>
              <a:rPr dirty="0" sz="1200">
                <a:latin typeface="Arial"/>
                <a:cs typeface="Arial"/>
              </a:rPr>
              <a:t>judiciais.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reforçar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normas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local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evitar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entrada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objetos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proibidos.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10675" y="1352550"/>
            <a:ext cx="1685925" cy="1304925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341994" y="2924873"/>
            <a:ext cx="3439795" cy="38989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deflagrada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MP,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às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341994" y="3287648"/>
            <a:ext cx="34397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83005" algn="l"/>
                <a:tab pos="2176145" algn="l"/>
                <a:tab pos="2493645" algn="l"/>
              </a:tabLst>
            </a:pPr>
            <a:r>
              <a:rPr dirty="0" sz="1200" spc="-10">
                <a:latin typeface="Arial"/>
                <a:cs typeface="Arial"/>
              </a:rPr>
              <a:t>Organizações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Criminosas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Investigações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341994" y="3469004"/>
            <a:ext cx="34397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Criminais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(Gaeco),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Especial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341994" y="3649662"/>
            <a:ext cx="3441700" cy="14966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90"/>
              </a:spcBef>
            </a:pP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(Gaep)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1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20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9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 (Geosp),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6ª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Promotoria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Lauro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Freitas.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ação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contou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Corregedoria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Militar,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Administração </a:t>
            </a:r>
            <a:r>
              <a:rPr dirty="0" sz="1200">
                <a:latin typeface="Arial"/>
                <a:cs typeface="Arial"/>
              </a:rPr>
              <a:t>Penitenciária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(Seap),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 meio do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Grupo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Prisionais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(Geop),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8341994" y="5119116"/>
            <a:ext cx="3437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0715" algn="l"/>
                <a:tab pos="1243965" algn="l"/>
                <a:tab pos="1584960" algn="l"/>
                <a:tab pos="2246630" algn="l"/>
                <a:tab pos="2587625" algn="l"/>
              </a:tabLst>
            </a:pPr>
            <a:r>
              <a:rPr dirty="0" sz="1200" spc="-10">
                <a:latin typeface="Arial"/>
                <a:cs typeface="Arial"/>
              </a:rPr>
              <a:t>Polícia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Penal,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Central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Monitoração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341994" y="5300345"/>
            <a:ext cx="3439160" cy="58039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12700" marR="5080">
              <a:lnSpc>
                <a:spcPct val="101600"/>
              </a:lnSpc>
              <a:spcBef>
                <a:spcPts val="75"/>
              </a:spcBef>
            </a:pPr>
            <a:r>
              <a:rPr dirty="0" sz="1200">
                <a:latin typeface="Arial"/>
                <a:cs typeface="Arial"/>
              </a:rPr>
              <a:t>Eletrônica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(Cmep),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Coordenação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Monitoramento</a:t>
            </a:r>
            <a:r>
              <a:rPr dirty="0" sz="1200" spc="2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Avaliação</a:t>
            </a:r>
            <a:r>
              <a:rPr dirty="0" sz="1200" spc="2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54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Sistema </a:t>
            </a:r>
            <a:r>
              <a:rPr dirty="0" sz="1200">
                <a:latin typeface="Arial"/>
                <a:cs typeface="Arial"/>
              </a:rPr>
              <a:t>Prisional,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Batalhão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Choque.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28575" y="1057275"/>
            <a:ext cx="12163425" cy="57150"/>
          </a:xfrm>
          <a:custGeom>
            <a:avLst/>
            <a:gdLst/>
            <a:ahLst/>
            <a:cxnLst/>
            <a:rect l="l" t="t" r="r" b="b"/>
            <a:pathLst>
              <a:path w="12163425" h="57150">
                <a:moveTo>
                  <a:pt x="12163425" y="0"/>
                </a:moveTo>
                <a:lnTo>
                  <a:pt x="0" y="0"/>
                </a:lnTo>
                <a:lnTo>
                  <a:pt x="0" y="57150"/>
                </a:lnTo>
                <a:lnTo>
                  <a:pt x="12163424" y="57150"/>
                </a:lnTo>
                <a:lnTo>
                  <a:pt x="12163425" y="0"/>
                </a:lnTo>
                <a:close/>
              </a:path>
            </a:pathLst>
          </a:custGeom>
          <a:solidFill>
            <a:srgbClr val="9F50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8848725" y="1285875"/>
            <a:ext cx="0" cy="1440180"/>
          </a:xfrm>
          <a:custGeom>
            <a:avLst/>
            <a:gdLst/>
            <a:ahLst/>
            <a:cxnLst/>
            <a:rect l="l" t="t" r="r" b="b"/>
            <a:pathLst>
              <a:path w="0" h="1440180">
                <a:moveTo>
                  <a:pt x="0" y="0"/>
                </a:moveTo>
                <a:lnTo>
                  <a:pt x="0" y="1440052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4152900" y="2333625"/>
            <a:ext cx="0" cy="1944370"/>
          </a:xfrm>
          <a:custGeom>
            <a:avLst/>
            <a:gdLst/>
            <a:ahLst/>
            <a:cxnLst/>
            <a:rect l="l" t="t" r="r" b="b"/>
            <a:pathLst>
              <a:path w="0" h="1944370">
                <a:moveTo>
                  <a:pt x="0" y="0"/>
                </a:moveTo>
                <a:lnTo>
                  <a:pt x="0" y="1943989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1258550" y="1285875"/>
            <a:ext cx="0" cy="1476375"/>
          </a:xfrm>
          <a:custGeom>
            <a:avLst/>
            <a:gdLst/>
            <a:ahLst/>
            <a:cxnLst/>
            <a:rect l="l" t="t" r="r" b="b"/>
            <a:pathLst>
              <a:path w="0" h="1476375">
                <a:moveTo>
                  <a:pt x="0" y="0"/>
                </a:moveTo>
                <a:lnTo>
                  <a:pt x="0" y="1475994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9504171" y="6140132"/>
            <a:ext cx="2404110" cy="39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30/08/2024</a:t>
            </a:r>
            <a:endParaRPr sz="1200">
              <a:latin typeface="Arial"/>
              <a:cs typeface="Arial"/>
            </a:endParaRPr>
          </a:p>
          <a:p>
            <a:pPr marL="41275">
              <a:lnSpc>
                <a:spcPts val="1435"/>
              </a:lnSpc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Notícia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adaptada.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Fonte: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444182" y="6342379"/>
            <a:ext cx="216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21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14325" y="1171575"/>
            <a:ext cx="11556365" cy="1270"/>
          </a:xfrm>
          <a:custGeom>
            <a:avLst/>
            <a:gdLst/>
            <a:ahLst/>
            <a:cxnLst/>
            <a:rect l="l" t="t" r="r" b="b"/>
            <a:pathLst>
              <a:path w="11556365" h="1269">
                <a:moveTo>
                  <a:pt x="0" y="1270"/>
                </a:moveTo>
                <a:lnTo>
                  <a:pt x="11555984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7240" y="99060"/>
            <a:ext cx="10463530" cy="69215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/>
              <a:t>‘Operação</a:t>
            </a:r>
            <a:r>
              <a:rPr dirty="0" spc="135"/>
              <a:t> </a:t>
            </a:r>
            <a:r>
              <a:rPr dirty="0"/>
              <a:t>Rastro</a:t>
            </a:r>
            <a:r>
              <a:rPr dirty="0" spc="140"/>
              <a:t> </a:t>
            </a:r>
            <a:r>
              <a:rPr dirty="0"/>
              <a:t>Digital’</a:t>
            </a:r>
            <a:r>
              <a:rPr dirty="0" spc="10"/>
              <a:t> </a:t>
            </a:r>
            <a:r>
              <a:rPr dirty="0"/>
              <a:t>é</a:t>
            </a:r>
            <a:r>
              <a:rPr dirty="0" spc="110"/>
              <a:t> </a:t>
            </a:r>
            <a:r>
              <a:rPr dirty="0"/>
              <a:t>deflagrada</a:t>
            </a:r>
            <a:r>
              <a:rPr dirty="0" spc="190"/>
              <a:t> </a:t>
            </a:r>
            <a:r>
              <a:rPr dirty="0"/>
              <a:t>para</a:t>
            </a:r>
            <a:r>
              <a:rPr dirty="0" spc="105"/>
              <a:t> </a:t>
            </a:r>
            <a:r>
              <a:rPr dirty="0"/>
              <a:t>elucidar</a:t>
            </a:r>
            <a:r>
              <a:rPr dirty="0" spc="180"/>
              <a:t> </a:t>
            </a:r>
            <a:r>
              <a:rPr dirty="0"/>
              <a:t>morte</a:t>
            </a:r>
            <a:r>
              <a:rPr dirty="0" spc="180"/>
              <a:t> </a:t>
            </a:r>
            <a:r>
              <a:rPr dirty="0"/>
              <a:t>e</a:t>
            </a:r>
            <a:r>
              <a:rPr dirty="0" spc="110"/>
              <a:t> </a:t>
            </a:r>
            <a:r>
              <a:rPr dirty="0"/>
              <a:t>acobertamento</a:t>
            </a:r>
            <a:r>
              <a:rPr dirty="0" spc="135"/>
              <a:t> </a:t>
            </a:r>
            <a:r>
              <a:rPr dirty="0" spc="-25"/>
              <a:t>de</a:t>
            </a:r>
          </a:p>
          <a:p>
            <a:pPr algn="ctr" marL="10795">
              <a:lnSpc>
                <a:spcPct val="100000"/>
              </a:lnSpc>
              <a:spcBef>
                <a:spcPts val="50"/>
              </a:spcBef>
            </a:pPr>
            <a:r>
              <a:rPr dirty="0"/>
              <a:t>homicídio</a:t>
            </a:r>
            <a:r>
              <a:rPr dirty="0" spc="80"/>
              <a:t> </a:t>
            </a:r>
            <a:r>
              <a:rPr dirty="0"/>
              <a:t>em</a:t>
            </a:r>
            <a:r>
              <a:rPr dirty="0" spc="165"/>
              <a:t> </a:t>
            </a:r>
            <a:r>
              <a:rPr dirty="0"/>
              <a:t>Euclides</a:t>
            </a:r>
            <a:r>
              <a:rPr dirty="0" spc="135"/>
              <a:t> </a:t>
            </a:r>
            <a:r>
              <a:rPr dirty="0"/>
              <a:t>da</a:t>
            </a:r>
            <a:r>
              <a:rPr dirty="0" spc="65"/>
              <a:t> </a:t>
            </a:r>
            <a:r>
              <a:rPr dirty="0" spc="-10"/>
              <a:t>Cunha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6831" y="2962275"/>
            <a:ext cx="2874517" cy="22589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62975" y="1543050"/>
            <a:ext cx="2676525" cy="4162425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785494" y="1584578"/>
            <a:ext cx="10516235" cy="47275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3278504">
              <a:lnSpc>
                <a:spcPct val="100099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Dois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mandados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apreensão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cumpridos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Euclides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Cunha,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região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nordeste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Bahia,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manhã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sexta-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6,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durante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deflagração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‘Operação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Rastro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Digital’.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ação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 </a:t>
            </a:r>
            <a:r>
              <a:rPr dirty="0" sz="1200">
                <a:latin typeface="Arial"/>
                <a:cs typeface="Arial"/>
              </a:rPr>
              <a:t>desdobramento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conduzida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morte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Lindebaldo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Santos Batista,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ocorrida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13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 março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 ano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passado.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apurações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trouxeram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indícios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fraude </a:t>
            </a:r>
            <a:r>
              <a:rPr dirty="0" sz="1200">
                <a:latin typeface="Arial"/>
                <a:cs typeface="Arial"/>
              </a:rPr>
              <a:t>processual,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alteração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ocultação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elementos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elucidação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morte,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chegou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ser </a:t>
            </a:r>
            <a:r>
              <a:rPr dirty="0" sz="1200">
                <a:latin typeface="Arial"/>
                <a:cs typeface="Arial"/>
              </a:rPr>
              <a:t>considerada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suicídio.</a:t>
            </a:r>
            <a:endParaRPr sz="1200">
              <a:latin typeface="Arial"/>
              <a:cs typeface="Arial"/>
            </a:endParaRPr>
          </a:p>
          <a:p>
            <a:pPr algn="just" marL="3020695" marR="3277870">
              <a:lnSpc>
                <a:spcPct val="99900"/>
              </a:lnSpc>
              <a:spcBef>
                <a:spcPts val="795"/>
              </a:spcBef>
            </a:pP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As</a:t>
            </a:r>
            <a:r>
              <a:rPr dirty="0" sz="1200" spc="1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buscas</a:t>
            </a:r>
            <a:r>
              <a:rPr dirty="0" sz="1200" spc="1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foram</a:t>
            </a:r>
            <a:r>
              <a:rPr dirty="0" sz="1200" spc="1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realizadas</a:t>
            </a:r>
            <a:r>
              <a:rPr dirty="0" sz="1200" spc="1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na</a:t>
            </a:r>
            <a:r>
              <a:rPr dirty="0" sz="1200" spc="1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casa</a:t>
            </a:r>
            <a:r>
              <a:rPr dirty="0" sz="1200" spc="1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da</a:t>
            </a:r>
            <a:r>
              <a:rPr dirty="0" sz="1200" spc="1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ex-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companheira</a:t>
            </a:r>
            <a:r>
              <a:rPr dirty="0" sz="1200" spc="2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333333"/>
                </a:solidFill>
                <a:latin typeface="Arial"/>
                <a:cs typeface="Arial"/>
              </a:rPr>
              <a:t>da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vítima</a:t>
            </a:r>
            <a:r>
              <a:rPr dirty="0" sz="1200" spc="3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e</a:t>
            </a:r>
            <a:r>
              <a:rPr dirty="0" sz="1200" spc="3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200" spc="3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familiares</a:t>
            </a:r>
            <a:r>
              <a:rPr dirty="0" sz="1200" spc="409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dela.</a:t>
            </a:r>
            <a:r>
              <a:rPr dirty="0" sz="1200" spc="3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Ela</a:t>
            </a:r>
            <a:r>
              <a:rPr dirty="0" sz="1200" spc="3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é</a:t>
            </a:r>
            <a:r>
              <a:rPr dirty="0" sz="1200" spc="3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investigada</a:t>
            </a:r>
            <a:r>
              <a:rPr dirty="0" sz="1200" spc="37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por</a:t>
            </a:r>
            <a:r>
              <a:rPr dirty="0" sz="1200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fraude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processual.</a:t>
            </a:r>
            <a:r>
              <a:rPr dirty="0" sz="1200" spc="25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Foram</a:t>
            </a:r>
            <a:r>
              <a:rPr dirty="0" sz="1200" spc="2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apreendidos</a:t>
            </a:r>
            <a:r>
              <a:rPr dirty="0" sz="1200" spc="229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quatro</a:t>
            </a:r>
            <a:r>
              <a:rPr dirty="0" sz="1200" spc="2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aparelhos</a:t>
            </a:r>
            <a:r>
              <a:rPr dirty="0" sz="1200" spc="2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celulares,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inclusive</a:t>
            </a:r>
            <a:r>
              <a:rPr dirty="0" sz="1200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o</a:t>
            </a:r>
            <a:r>
              <a:rPr dirty="0" sz="1200" spc="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200" spc="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Lindebaldo,</a:t>
            </a:r>
            <a:r>
              <a:rPr dirty="0" sz="1200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um</a:t>
            </a:r>
            <a:r>
              <a:rPr dirty="0" sz="1200" spc="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chip</a:t>
            </a:r>
            <a:r>
              <a:rPr dirty="0" sz="1200" spc="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e</a:t>
            </a:r>
            <a:r>
              <a:rPr dirty="0" sz="1200" spc="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um</a:t>
            </a:r>
            <a:r>
              <a:rPr dirty="0" sz="1200" spc="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pendrive.</a:t>
            </a:r>
            <a:r>
              <a:rPr dirty="0" sz="1200" spc="43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Conforme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as</a:t>
            </a:r>
            <a:r>
              <a:rPr dirty="0" sz="1200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investigações,</a:t>
            </a:r>
            <a:r>
              <a:rPr dirty="0" sz="1200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Lindebaldo</a:t>
            </a:r>
            <a:r>
              <a:rPr dirty="0" sz="1200" spc="2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dos</a:t>
            </a:r>
            <a:r>
              <a:rPr dirty="0" sz="1200" spc="2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Santos</a:t>
            </a:r>
            <a:r>
              <a:rPr dirty="0" sz="1200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Batista</a:t>
            </a:r>
            <a:r>
              <a:rPr dirty="0" sz="1200" spc="2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teria</a:t>
            </a:r>
            <a:r>
              <a:rPr dirty="0" sz="1200" spc="2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333333"/>
                </a:solidFill>
                <a:latin typeface="Arial"/>
                <a:cs typeface="Arial"/>
              </a:rPr>
              <a:t>sido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atingido</a:t>
            </a:r>
            <a:r>
              <a:rPr dirty="0" sz="1200" spc="4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por</a:t>
            </a:r>
            <a:r>
              <a:rPr dirty="0" sz="1200" spc="4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disparo</a:t>
            </a:r>
            <a:r>
              <a:rPr dirty="0" sz="1200" spc="4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200" spc="4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arma</a:t>
            </a:r>
            <a:r>
              <a:rPr dirty="0" sz="1200" spc="4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200" spc="4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fogo</a:t>
            </a:r>
            <a:r>
              <a:rPr dirty="0" sz="1200" spc="4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dentro</a:t>
            </a:r>
            <a:r>
              <a:rPr dirty="0" sz="1200" spc="459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da</a:t>
            </a:r>
            <a:r>
              <a:rPr dirty="0" sz="1200" spc="4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própria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residência.</a:t>
            </a:r>
            <a:r>
              <a:rPr dirty="0" sz="1200" spc="3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Chegou</a:t>
            </a:r>
            <a:r>
              <a:rPr dirty="0" sz="1200" spc="3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dirty="0" sz="1200" spc="3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ser</a:t>
            </a:r>
            <a:r>
              <a:rPr dirty="0" sz="1200" spc="3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socorrido,</a:t>
            </a:r>
            <a:r>
              <a:rPr dirty="0" sz="1200" spc="3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mas</a:t>
            </a:r>
            <a:r>
              <a:rPr dirty="0" sz="1200" spc="3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não</a:t>
            </a:r>
            <a:r>
              <a:rPr dirty="0" sz="1200" spc="3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resistiu</a:t>
            </a:r>
            <a:r>
              <a:rPr dirty="0" sz="1200" spc="3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333333"/>
                </a:solidFill>
                <a:latin typeface="Arial"/>
                <a:cs typeface="Arial"/>
              </a:rPr>
              <a:t>aos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ferimentos.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200">
              <a:latin typeface="Arial"/>
              <a:cs typeface="Arial"/>
            </a:endParaRPr>
          </a:p>
          <a:p>
            <a:pPr algn="just" marL="3020695" marR="3276600">
              <a:lnSpc>
                <a:spcPct val="100000"/>
              </a:lnSpc>
            </a:pP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 operação</a:t>
            </a:r>
            <a:r>
              <a:rPr dirty="0" sz="1200" spc="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foi</a:t>
            </a:r>
            <a:r>
              <a:rPr dirty="0" sz="1200" spc="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realizada</a:t>
            </a:r>
            <a:r>
              <a:rPr dirty="0" sz="1200" spc="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200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forma</a:t>
            </a:r>
            <a:r>
              <a:rPr dirty="0" sz="1200" spc="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integrada</a:t>
            </a:r>
            <a:r>
              <a:rPr dirty="0" sz="1200" spc="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pelos</a:t>
            </a:r>
            <a:r>
              <a:rPr dirty="0" sz="1200" spc="6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Grupos</a:t>
            </a:r>
            <a:r>
              <a:rPr dirty="0" sz="1200" spc="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333333"/>
                </a:solidFill>
                <a:latin typeface="Arial"/>
                <a:cs typeface="Arial"/>
              </a:rPr>
              <a:t>de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Atuação Especial</a:t>
            </a:r>
            <a:r>
              <a:rPr dirty="0" sz="1200" spc="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Operacional</a:t>
            </a:r>
            <a:r>
              <a:rPr dirty="0" sz="1200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200" spc="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Segurança</a:t>
            </a:r>
            <a:r>
              <a:rPr dirty="0" sz="1200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Pública</a:t>
            </a:r>
            <a:r>
              <a:rPr dirty="0" sz="1200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(Geosp)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200" spc="32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Atuação</a:t>
            </a:r>
            <a:r>
              <a:rPr dirty="0" sz="1200" spc="3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Especial</a:t>
            </a:r>
            <a:r>
              <a:rPr dirty="0" sz="1200" spc="32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de</a:t>
            </a:r>
            <a:r>
              <a:rPr dirty="0" sz="1200" spc="3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Combate</a:t>
            </a:r>
            <a:r>
              <a:rPr dirty="0" sz="1200" spc="33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às</a:t>
            </a:r>
            <a:r>
              <a:rPr dirty="0" sz="1200" spc="3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Organizações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Criminosas</a:t>
            </a:r>
            <a:r>
              <a:rPr dirty="0" sz="1200" spc="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e</a:t>
            </a:r>
            <a:r>
              <a:rPr dirty="0" sz="120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Investigações</a:t>
            </a:r>
            <a:r>
              <a:rPr dirty="0" sz="1200" spc="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Criminais</a:t>
            </a:r>
            <a:r>
              <a:rPr dirty="0" sz="12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(Gaeco)</a:t>
            </a:r>
            <a:r>
              <a:rPr dirty="0" sz="1200" spc="1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do</a:t>
            </a:r>
            <a:r>
              <a:rPr dirty="0" sz="1200" spc="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MP</a:t>
            </a:r>
            <a:r>
              <a:rPr dirty="0" sz="1200" spc="1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e</a:t>
            </a:r>
            <a:r>
              <a:rPr dirty="0" sz="1200" spc="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333333"/>
                </a:solidFill>
                <a:latin typeface="Arial"/>
                <a:cs typeface="Arial"/>
              </a:rPr>
              <a:t>pela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Secretaria</a:t>
            </a:r>
            <a:r>
              <a:rPr dirty="0" sz="1200" spc="19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da</a:t>
            </a:r>
            <a:r>
              <a:rPr dirty="0" sz="1200" spc="19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Segurança</a:t>
            </a:r>
            <a:r>
              <a:rPr dirty="0" sz="1200" spc="204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Pública,</a:t>
            </a:r>
            <a:r>
              <a:rPr dirty="0" sz="1200" spc="21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por</a:t>
            </a:r>
            <a:r>
              <a:rPr dirty="0" sz="1200" spc="18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meio</a:t>
            </a:r>
            <a:r>
              <a:rPr dirty="0" sz="1200" spc="18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da</a:t>
            </a:r>
            <a:r>
              <a:rPr dirty="0" sz="1200" spc="19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Força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Correcional</a:t>
            </a:r>
            <a:r>
              <a:rPr dirty="0" sz="1200" spc="27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Especial</a:t>
            </a:r>
            <a:r>
              <a:rPr dirty="0" sz="1200" spc="2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Integrada</a:t>
            </a:r>
            <a:r>
              <a:rPr dirty="0" sz="1200" spc="254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da</a:t>
            </a:r>
            <a:r>
              <a:rPr dirty="0" sz="1200" spc="27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>
                <a:solidFill>
                  <a:srgbClr val="333333"/>
                </a:solidFill>
                <a:latin typeface="Arial"/>
                <a:cs typeface="Arial"/>
              </a:rPr>
              <a:t>Corregedoria</a:t>
            </a:r>
            <a:r>
              <a:rPr dirty="0" sz="1200" spc="2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dirty="0" sz="1200" spc="-10">
                <a:solidFill>
                  <a:srgbClr val="333333"/>
                </a:solidFill>
                <a:latin typeface="Arial"/>
                <a:cs typeface="Arial"/>
              </a:rPr>
              <a:t>Geral (Force).</a:t>
            </a:r>
            <a:endParaRPr sz="1200">
              <a:latin typeface="Arial"/>
              <a:cs typeface="Arial"/>
            </a:endParaRPr>
          </a:p>
          <a:p>
            <a:pPr algn="r" marL="8161020" marR="5080" indent="-38100">
              <a:lnSpc>
                <a:spcPts val="1430"/>
              </a:lnSpc>
              <a:spcBef>
                <a:spcPts val="1025"/>
              </a:spcBef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Matéria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veiculada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06/09/2024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Notícia</a:t>
            </a:r>
            <a:r>
              <a:rPr dirty="0" u="sng" sz="1200" spc="-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adaptada.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Fonte: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208654" y="787082"/>
            <a:ext cx="542163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Ação</a:t>
            </a:r>
            <a:r>
              <a:rPr dirty="0" sz="1400" spc="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integrada</a:t>
            </a:r>
            <a:r>
              <a:rPr dirty="0" sz="1400" spc="-6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do</a:t>
            </a:r>
            <a:r>
              <a:rPr dirty="0" sz="1400" spc="-6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MPBA</a:t>
            </a:r>
            <a:r>
              <a:rPr dirty="0" sz="1400" spc="-14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</a:t>
            </a:r>
            <a:r>
              <a:rPr dirty="0" sz="1400" spc="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SSP</a:t>
            </a:r>
            <a:r>
              <a:rPr dirty="0" sz="1400" spc="-7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apreende</a:t>
            </a:r>
            <a:r>
              <a:rPr dirty="0" sz="1400" spc="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celulares,</a:t>
            </a:r>
            <a:r>
              <a:rPr dirty="0" sz="1400" spc="3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chip</a:t>
            </a:r>
            <a:r>
              <a:rPr dirty="0" sz="1400" spc="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</a:t>
            </a:r>
            <a:r>
              <a:rPr dirty="0" sz="1400" spc="2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pendrive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9" name="object 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24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25250" y="152400"/>
            <a:ext cx="438150" cy="428625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8172450" y="1866900"/>
            <a:ext cx="0" cy="1620520"/>
          </a:xfrm>
          <a:custGeom>
            <a:avLst/>
            <a:gdLst/>
            <a:ahLst/>
            <a:cxnLst/>
            <a:rect l="l" t="t" r="r" b="b"/>
            <a:pathLst>
              <a:path w="0" h="1620520">
                <a:moveTo>
                  <a:pt x="0" y="0"/>
                </a:moveTo>
                <a:lnTo>
                  <a:pt x="0" y="1620012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314325" y="1114425"/>
            <a:ext cx="11664315" cy="0"/>
          </a:xfrm>
          <a:custGeom>
            <a:avLst/>
            <a:gdLst/>
            <a:ahLst/>
            <a:cxnLst/>
            <a:rect l="l" t="t" r="r" b="b"/>
            <a:pathLst>
              <a:path w="11664315" h="0">
                <a:moveTo>
                  <a:pt x="0" y="0"/>
                </a:moveTo>
                <a:lnTo>
                  <a:pt x="11664061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48957" y="274891"/>
            <a:ext cx="10920730" cy="35750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Combate</a:t>
            </a:r>
            <a:r>
              <a:rPr dirty="0" spc="170"/>
              <a:t> </a:t>
            </a:r>
            <a:r>
              <a:rPr dirty="0"/>
              <a:t>à</a:t>
            </a:r>
            <a:r>
              <a:rPr dirty="0" spc="90"/>
              <a:t> </a:t>
            </a:r>
            <a:r>
              <a:rPr dirty="0"/>
              <a:t>Sonegação</a:t>
            </a:r>
            <a:r>
              <a:rPr dirty="0" spc="130"/>
              <a:t> </a:t>
            </a:r>
            <a:r>
              <a:rPr dirty="0"/>
              <a:t>Fiscal:</a:t>
            </a:r>
            <a:r>
              <a:rPr dirty="0" spc="125"/>
              <a:t> </a:t>
            </a:r>
            <a:r>
              <a:rPr dirty="0"/>
              <a:t>Força-Tarefa</a:t>
            </a:r>
            <a:r>
              <a:rPr dirty="0" spc="95"/>
              <a:t> </a:t>
            </a:r>
            <a:r>
              <a:rPr dirty="0"/>
              <a:t>do</a:t>
            </a:r>
            <a:r>
              <a:rPr dirty="0" spc="145"/>
              <a:t> </a:t>
            </a:r>
            <a:r>
              <a:rPr dirty="0"/>
              <a:t>Cira</a:t>
            </a:r>
            <a:r>
              <a:rPr dirty="0" spc="105"/>
              <a:t> </a:t>
            </a:r>
            <a:r>
              <a:rPr dirty="0"/>
              <a:t>moderniza</a:t>
            </a:r>
            <a:r>
              <a:rPr dirty="0" spc="95"/>
              <a:t> </a:t>
            </a:r>
            <a:r>
              <a:rPr dirty="0"/>
              <a:t>parque</a:t>
            </a:r>
            <a:r>
              <a:rPr dirty="0" spc="95"/>
              <a:t> </a:t>
            </a:r>
            <a:r>
              <a:rPr dirty="0" spc="-10"/>
              <a:t>tecnológico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8229575" y="1514475"/>
            <a:ext cx="3743960" cy="3008630"/>
            <a:chOff x="8229575" y="1514475"/>
            <a:chExt cx="3743960" cy="300863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575" y="3857542"/>
              <a:ext cx="3643424" cy="66544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9125" y="1514475"/>
              <a:ext cx="3629025" cy="235267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1944350" y="1981200"/>
              <a:ext cx="0" cy="1620520"/>
            </a:xfrm>
            <a:custGeom>
              <a:avLst/>
              <a:gdLst/>
              <a:ahLst/>
              <a:cxnLst/>
              <a:rect l="l" t="t" r="r" b="b"/>
              <a:pathLst>
                <a:path w="0" h="1620520">
                  <a:moveTo>
                    <a:pt x="0" y="0"/>
                  </a:moveTo>
                  <a:lnTo>
                    <a:pt x="0" y="1620012"/>
                  </a:lnTo>
                </a:path>
              </a:pathLst>
            </a:custGeom>
            <a:ln w="57150">
              <a:solidFill>
                <a:srgbClr val="9F501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552450" y="1638236"/>
            <a:ext cx="11327765" cy="4603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4123690">
              <a:lnSpc>
                <a:spcPct val="100099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convênio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firmado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 o Ministério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possibilitou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entrega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quatro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novos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equipamentos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copiadores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duplicadores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forenses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Falcon </a:t>
            </a:r>
            <a:r>
              <a:rPr dirty="0" sz="1200">
                <a:latin typeface="Arial"/>
                <a:cs typeface="Arial"/>
              </a:rPr>
              <a:t>Neo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Força-</a:t>
            </a:r>
            <a:r>
              <a:rPr dirty="0" sz="1200">
                <a:latin typeface="Arial"/>
                <a:cs typeface="Arial"/>
              </a:rPr>
              <a:t>Tarefa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Comitê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Interinstitucional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Recuperação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Ativos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(Cira).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entrega,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ontem,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10 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setembro,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 sede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 Grupo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 Atuação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MPBA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(Gaesf),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visa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melhorar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capacidade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investigação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fortalecer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recuperação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recursos para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cofres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públicos.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4122420">
              <a:lnSpc>
                <a:spcPct val="100000"/>
              </a:lnSpc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promotor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Alex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Neves,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Gaesf,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destacou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importância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modernização </a:t>
            </a:r>
            <a:r>
              <a:rPr dirty="0" sz="1200">
                <a:latin typeface="Arial"/>
                <a:cs typeface="Arial"/>
              </a:rPr>
              <a:t>contínua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Força-</a:t>
            </a:r>
            <a:r>
              <a:rPr dirty="0" sz="1200">
                <a:latin typeface="Arial"/>
                <a:cs typeface="Arial"/>
              </a:rPr>
              <a:t>Tarefa,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salientando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papel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tecnologia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sonegação.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“Os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novos </a:t>
            </a:r>
            <a:r>
              <a:rPr dirty="0" sz="1200">
                <a:latin typeface="Arial"/>
                <a:cs typeface="Arial"/>
              </a:rPr>
              <a:t>equipamentos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contribuirão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significativamente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duplicação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dados,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preservação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cadeia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custódia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processamento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grandes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volumes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informações”,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afirmou,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pontuando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 </a:t>
            </a:r>
            <a:r>
              <a:rPr dirty="0" sz="1200">
                <a:latin typeface="Arial"/>
                <a:cs typeface="Arial"/>
              </a:rPr>
              <a:t>trata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ferramentas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tecnológicas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avançadas,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tornarão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análises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Gaesf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precisas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eficientes,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proporcionando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resultados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eficazes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fiscal.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também </a:t>
            </a:r>
            <a:r>
              <a:rPr dirty="0" sz="1200">
                <a:latin typeface="Arial"/>
                <a:cs typeface="Arial"/>
              </a:rPr>
              <a:t>ressaltou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aquisição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equipamentos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fruto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esforço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conjunto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equipes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Gaesf,</a:t>
            </a:r>
            <a:endParaRPr sz="1200">
              <a:latin typeface="Arial"/>
              <a:cs typeface="Arial"/>
            </a:endParaRPr>
          </a:p>
          <a:p>
            <a:pPr algn="just" marL="12700" marR="6985">
              <a:lnSpc>
                <a:spcPts val="1430"/>
              </a:lnSpc>
              <a:spcBef>
                <a:spcPts val="900"/>
              </a:spcBef>
            </a:pPr>
            <a:r>
              <a:rPr dirty="0" sz="1200">
                <a:latin typeface="Arial"/>
                <a:cs typeface="Arial"/>
              </a:rPr>
              <a:t>Centro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Defesa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(Ceosp),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Controladoria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Gestão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Estratégica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(CGE),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Diretoria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Contratos,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Convênios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Licitações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(DCCL)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Coordenadoria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Institucional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Inteligência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(CSI),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trabalharam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intensamente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viabilizar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convênio.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00800"/>
              </a:lnSpc>
              <a:spcBef>
                <a:spcPts val="1355"/>
              </a:spcBef>
            </a:pP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quatro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novos equipamentos,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Força-Tarefa</a:t>
            </a:r>
            <a:r>
              <a:rPr dirty="0" sz="1200">
                <a:latin typeface="Arial"/>
                <a:cs typeface="Arial"/>
              </a:rPr>
              <a:t> será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reforçada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outros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três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dispositivos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adquiridos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Estadual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Fazenda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(Sefaz),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 </a:t>
            </a:r>
            <a:r>
              <a:rPr dirty="0" sz="1200" spc="-10">
                <a:latin typeface="Arial"/>
                <a:cs typeface="Arial"/>
              </a:rPr>
              <a:t>serão </a:t>
            </a:r>
            <a:r>
              <a:rPr dirty="0" sz="1200">
                <a:latin typeface="Arial"/>
                <a:cs typeface="Arial"/>
              </a:rPr>
              <a:t>utilizados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Laboratório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Evidências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Corporativos.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laboratório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auxiliará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Cira,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garantindo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maior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eficiência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investigações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contribuindo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recuperação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ativos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desviados. A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Força-</a:t>
            </a:r>
            <a:r>
              <a:rPr dirty="0" sz="1200" spc="-20">
                <a:latin typeface="Arial"/>
                <a:cs typeface="Arial"/>
              </a:rPr>
              <a:t>Tarefa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Sonegação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Fiscal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composta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membros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Gaef, da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Inspetoria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Fazendária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Investigação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Pesquisa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Sefaz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(Infip)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Delegacia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Crimes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Econômicos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Administração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 </a:t>
            </a:r>
            <a:r>
              <a:rPr dirty="0" sz="1200" spc="-10">
                <a:latin typeface="Arial"/>
                <a:cs typeface="Arial"/>
              </a:rPr>
              <a:t>(Dececap).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200">
              <a:latin typeface="Arial"/>
              <a:cs typeface="Arial"/>
            </a:endParaRPr>
          </a:p>
          <a:p>
            <a:pPr marL="8740775">
              <a:lnSpc>
                <a:spcPts val="1430"/>
              </a:lnSpc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Matéria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em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11/09/2024</a:t>
            </a:r>
            <a:endParaRPr sz="1200">
              <a:latin typeface="Arial"/>
              <a:cs typeface="Arial"/>
            </a:endParaRPr>
          </a:p>
          <a:p>
            <a:pPr marL="8759825">
              <a:lnSpc>
                <a:spcPts val="1430"/>
              </a:lnSpc>
            </a:pPr>
            <a:r>
              <a:rPr dirty="0" u="sng" sz="1200" spc="-2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Notícia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adaptada.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Fonte: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625596" y="704786"/>
            <a:ext cx="448500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Novos</a:t>
            </a:r>
            <a:r>
              <a:rPr dirty="0" sz="1400" spc="-5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equipamentos</a:t>
            </a:r>
            <a:r>
              <a:rPr dirty="0" sz="1400" spc="-5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otimizam</a:t>
            </a:r>
            <a:r>
              <a:rPr dirty="0" sz="1400" spc="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processamento</a:t>
            </a:r>
            <a:r>
              <a:rPr dirty="0" sz="1400" spc="-5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2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dados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24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9256776" y="142875"/>
            <a:ext cx="2707005" cy="438150"/>
            <a:chOff x="9256776" y="142875"/>
            <a:chExt cx="2707005" cy="438150"/>
          </a:xfrm>
        </p:grpSpPr>
        <p:sp>
          <p:nvSpPr>
            <p:cNvPr id="3" name="object 3" descr=""/>
            <p:cNvSpPr/>
            <p:nvPr/>
          </p:nvSpPr>
          <p:spPr>
            <a:xfrm>
              <a:off x="9263126" y="414400"/>
              <a:ext cx="2286000" cy="19050"/>
            </a:xfrm>
            <a:custGeom>
              <a:avLst/>
              <a:gdLst/>
              <a:ahLst/>
              <a:cxnLst/>
              <a:rect l="l" t="t" r="r" b="b"/>
              <a:pathLst>
                <a:path w="2286000" h="19050">
                  <a:moveTo>
                    <a:pt x="22860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2286000" y="19050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9263126" y="414400"/>
              <a:ext cx="2286000" cy="19050"/>
            </a:xfrm>
            <a:custGeom>
              <a:avLst/>
              <a:gdLst/>
              <a:ahLst/>
              <a:cxnLst/>
              <a:rect l="l" t="t" r="r" b="b"/>
              <a:pathLst>
                <a:path w="2286000" h="19050">
                  <a:moveTo>
                    <a:pt x="0" y="19050"/>
                  </a:moveTo>
                  <a:lnTo>
                    <a:pt x="2286000" y="19050"/>
                  </a:lnTo>
                  <a:lnTo>
                    <a:pt x="2286000" y="0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ln w="12700">
              <a:solidFill>
                <a:srgbClr val="843B0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310197" y="2464752"/>
            <a:ext cx="311404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635" algn="l"/>
                <a:tab pos="944244" algn="l"/>
                <a:tab pos="1725930" algn="l"/>
                <a:tab pos="2221230" algn="l"/>
                <a:tab pos="2454275" algn="l"/>
              </a:tabLst>
            </a:pPr>
            <a:r>
              <a:rPr dirty="0" sz="1200" spc="-50">
                <a:latin typeface="Arial"/>
                <a:cs typeface="Arial"/>
              </a:rPr>
              <a:t>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atuação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integrada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entre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Ministério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10197" y="2646298"/>
            <a:ext cx="31203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7545" algn="l"/>
                <a:tab pos="1014094" algn="l"/>
                <a:tab pos="1570355" algn="l"/>
                <a:tab pos="1822450" algn="l"/>
                <a:tab pos="2075180" algn="l"/>
                <a:tab pos="2935605" algn="l"/>
              </a:tabLst>
            </a:pPr>
            <a:r>
              <a:rPr dirty="0" sz="1200" spc="-10">
                <a:latin typeface="Arial"/>
                <a:cs typeface="Arial"/>
              </a:rPr>
              <a:t>Público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Bahia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Secretaria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10197" y="2826956"/>
            <a:ext cx="3121025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(SSP)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deu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passo </a:t>
            </a:r>
            <a:r>
              <a:rPr dirty="0" sz="1200">
                <a:latin typeface="Arial"/>
                <a:cs typeface="Arial"/>
              </a:rPr>
              <a:t>estratégico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fortalecer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10197" y="3189541"/>
            <a:ext cx="312039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8044" algn="l"/>
                <a:tab pos="1344295" algn="l"/>
                <a:tab pos="2544445" algn="l"/>
                <a:tab pos="2935605" algn="l"/>
              </a:tabLst>
            </a:pPr>
            <a:r>
              <a:rPr dirty="0" sz="1200" spc="-10">
                <a:latin typeface="Arial"/>
                <a:cs typeface="Arial"/>
              </a:rPr>
              <a:t>redução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criminalidade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10197" y="3380422"/>
            <a:ext cx="3120390" cy="93345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12700" marR="5080">
              <a:lnSpc>
                <a:spcPct val="99100"/>
              </a:lnSpc>
              <a:spcBef>
                <a:spcPts val="114"/>
              </a:spcBef>
            </a:pPr>
            <a:r>
              <a:rPr dirty="0" sz="1200">
                <a:latin typeface="Arial"/>
                <a:cs typeface="Arial"/>
              </a:rPr>
              <a:t>estabelecimento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paz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estado.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MP </a:t>
            </a:r>
            <a:r>
              <a:rPr dirty="0" sz="1200">
                <a:latin typeface="Arial"/>
                <a:cs typeface="Arial"/>
              </a:rPr>
              <a:t>baiano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partir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agora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acesso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todos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dados</a:t>
            </a:r>
            <a:r>
              <a:rPr dirty="0" sz="1200" spc="1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estatísticas</a:t>
            </a:r>
            <a:r>
              <a:rPr dirty="0" sz="1200" spc="17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Informações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Mortes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Decorrentes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Intervenção</a:t>
            </a:r>
            <a:r>
              <a:rPr dirty="0" sz="1200" spc="3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Agente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(MIAE),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10197" y="4296409"/>
            <a:ext cx="31254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61110" algn="l"/>
                <a:tab pos="1911350" algn="l"/>
                <a:tab pos="3010535" algn="l"/>
              </a:tabLst>
            </a:pPr>
            <a:r>
              <a:rPr dirty="0" sz="1200" spc="-10">
                <a:latin typeface="Arial"/>
                <a:cs typeface="Arial"/>
              </a:rPr>
              <a:t>desenvolvido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pela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Secretaria.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10197" y="4477766"/>
            <a:ext cx="31197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disponibilização 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acesso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formalizada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10197" y="4658423"/>
            <a:ext cx="3120390" cy="57150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reunião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ocorrida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quarta-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10,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no </a:t>
            </a:r>
            <a:r>
              <a:rPr dirty="0" sz="1200">
                <a:latin typeface="Arial"/>
                <a:cs typeface="Arial"/>
              </a:rPr>
              <a:t>Gabinete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SSP,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Operações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Inteligência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(COI),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CAB,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Salvador.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10197" y="5212079"/>
            <a:ext cx="3120390" cy="57086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59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encontro</a:t>
            </a:r>
            <a:r>
              <a:rPr dirty="0" sz="1200" spc="4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teve</a:t>
            </a:r>
            <a:r>
              <a:rPr dirty="0" sz="1200" spc="4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126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</a:t>
            </a:r>
            <a:r>
              <a:rPr dirty="0" sz="1200" spc="-25">
                <a:latin typeface="Arial"/>
                <a:cs typeface="Arial"/>
              </a:rPr>
              <a:t>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procurador-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Pedro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secretário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Marcelo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Werner.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861434" y="154622"/>
            <a:ext cx="4477385" cy="3003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/>
              <a:t>MPBA</a:t>
            </a:r>
            <a:r>
              <a:rPr dirty="0" sz="1800" spc="185"/>
              <a:t> </a:t>
            </a:r>
            <a:r>
              <a:rPr dirty="0" sz="1800"/>
              <a:t>terá</a:t>
            </a:r>
            <a:r>
              <a:rPr dirty="0" sz="1800" spc="200"/>
              <a:t> </a:t>
            </a:r>
            <a:r>
              <a:rPr dirty="0" sz="1800"/>
              <a:t>acesso</a:t>
            </a:r>
            <a:r>
              <a:rPr dirty="0" sz="1800" spc="210"/>
              <a:t> </a:t>
            </a:r>
            <a:r>
              <a:rPr dirty="0" sz="1800"/>
              <a:t>direto</a:t>
            </a:r>
            <a:r>
              <a:rPr dirty="0" sz="1800" spc="220"/>
              <a:t> </a:t>
            </a:r>
            <a:r>
              <a:rPr dirty="0" sz="1800"/>
              <a:t>ao</a:t>
            </a:r>
            <a:r>
              <a:rPr dirty="0" sz="1800" spc="245"/>
              <a:t> </a:t>
            </a:r>
            <a:r>
              <a:rPr dirty="0" sz="1800"/>
              <a:t>sistema</a:t>
            </a:r>
            <a:r>
              <a:rPr dirty="0" sz="1800" spc="220"/>
              <a:t> </a:t>
            </a:r>
            <a:r>
              <a:rPr dirty="0" sz="1800" spc="-25"/>
              <a:t>de</a:t>
            </a:r>
            <a:endParaRPr sz="1800"/>
          </a:p>
        </p:txBody>
      </p:sp>
      <p:sp>
        <p:nvSpPr>
          <p:cNvPr id="15" name="object 15" descr=""/>
          <p:cNvSpPr txBox="1"/>
          <p:nvPr/>
        </p:nvSpPr>
        <p:spPr>
          <a:xfrm>
            <a:off x="3850004" y="431228"/>
            <a:ext cx="4742180" cy="106553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24130" marR="267970">
              <a:lnSpc>
                <a:spcPct val="100800"/>
              </a:lnSpc>
              <a:spcBef>
                <a:spcPts val="85"/>
              </a:spcBef>
              <a:tabLst>
                <a:tab pos="2149475" algn="l"/>
                <a:tab pos="2877185" algn="l"/>
                <a:tab pos="4100195" algn="l"/>
              </a:tabLst>
            </a:pPr>
            <a:r>
              <a:rPr dirty="0" sz="1800" spc="-10" b="1">
                <a:solidFill>
                  <a:srgbClr val="585858"/>
                </a:solidFill>
                <a:latin typeface="Arial"/>
                <a:cs typeface="Arial"/>
              </a:rPr>
              <a:t>monitoramento</a:t>
            </a: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dirty="0" sz="1800" spc="-25" b="1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dirty="0" sz="1800" spc="-10" b="1">
                <a:solidFill>
                  <a:srgbClr val="585858"/>
                </a:solidFill>
                <a:latin typeface="Arial"/>
                <a:cs typeface="Arial"/>
              </a:rPr>
              <a:t>mortes</a:t>
            </a: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dirty="0" sz="1800" spc="-25" b="1">
                <a:solidFill>
                  <a:srgbClr val="585858"/>
                </a:solidFill>
                <a:latin typeface="Arial"/>
                <a:cs typeface="Arial"/>
              </a:rPr>
              <a:t>por </a:t>
            </a: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intervenção</a:t>
            </a:r>
            <a:r>
              <a:rPr dirty="0" sz="1800" spc="-2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dirty="0" sz="1800" spc="-4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agentes</a:t>
            </a:r>
            <a:r>
              <a:rPr dirty="0" sz="1800" spc="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do</a:t>
            </a:r>
            <a:r>
              <a:rPr dirty="0" sz="1800" spc="-4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85858"/>
                </a:solidFill>
                <a:latin typeface="Arial"/>
                <a:cs typeface="Arial"/>
              </a:rPr>
              <a:t>estado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2800"/>
              </a:lnSpc>
              <a:spcBef>
                <a:spcPts val="390"/>
              </a:spcBef>
            </a:pP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Compartilhamento</a:t>
            </a:r>
            <a:r>
              <a:rPr dirty="0" sz="1400" spc="-3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do</a:t>
            </a:r>
            <a:r>
              <a:rPr dirty="0" sz="1400" spc="-3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sistema</a:t>
            </a:r>
            <a:r>
              <a:rPr dirty="0" sz="1400" spc="-3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3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informações</a:t>
            </a:r>
            <a:r>
              <a:rPr dirty="0" sz="1400" spc="6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7A8797"/>
                </a:solidFill>
                <a:latin typeface="Arial"/>
                <a:cs typeface="Arial"/>
              </a:rPr>
              <a:t>visa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construção</a:t>
            </a:r>
            <a:r>
              <a:rPr dirty="0" sz="1400" spc="-8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8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políticas</a:t>
            </a:r>
            <a:r>
              <a:rPr dirty="0" sz="1400" spc="-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públicas</a:t>
            </a:r>
            <a:r>
              <a:rPr dirty="0" sz="1400" spc="-7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segurança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mais</a:t>
            </a:r>
            <a:r>
              <a:rPr dirty="0" sz="1400" spc="-7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efetivas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3865626" y="1646301"/>
            <a:ext cx="4403725" cy="41275"/>
            <a:chOff x="3865626" y="1646301"/>
            <a:chExt cx="4403725" cy="41275"/>
          </a:xfrm>
        </p:grpSpPr>
        <p:sp>
          <p:nvSpPr>
            <p:cNvPr id="17" name="object 17" descr=""/>
            <p:cNvSpPr/>
            <p:nvPr/>
          </p:nvSpPr>
          <p:spPr>
            <a:xfrm>
              <a:off x="3871976" y="1652651"/>
              <a:ext cx="4391025" cy="28575"/>
            </a:xfrm>
            <a:custGeom>
              <a:avLst/>
              <a:gdLst/>
              <a:ahLst/>
              <a:cxnLst/>
              <a:rect l="l" t="t" r="r" b="b"/>
              <a:pathLst>
                <a:path w="4391025" h="28575">
                  <a:moveTo>
                    <a:pt x="439102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391025" y="28575"/>
                  </a:lnTo>
                  <a:lnTo>
                    <a:pt x="4391025" y="0"/>
                  </a:lnTo>
                  <a:close/>
                </a:path>
              </a:pathLst>
            </a:custGeom>
            <a:solidFill>
              <a:srgbClr val="9F50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871976" y="1652651"/>
              <a:ext cx="4391025" cy="28575"/>
            </a:xfrm>
            <a:custGeom>
              <a:avLst/>
              <a:gdLst/>
              <a:ahLst/>
              <a:cxnLst/>
              <a:rect l="l" t="t" r="r" b="b"/>
              <a:pathLst>
                <a:path w="4391025" h="28575">
                  <a:moveTo>
                    <a:pt x="0" y="28575"/>
                  </a:moveTo>
                  <a:lnTo>
                    <a:pt x="4391025" y="28575"/>
                  </a:lnTo>
                  <a:lnTo>
                    <a:pt x="4391025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ln w="12700">
              <a:solidFill>
                <a:srgbClr val="9F501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3862959" y="4062729"/>
            <a:ext cx="44716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MIAE foi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desenvolvido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Corregedoria-</a:t>
            </a:r>
            <a:r>
              <a:rPr dirty="0" sz="1200">
                <a:latin typeface="Arial"/>
                <a:cs typeface="Arial"/>
              </a:rPr>
              <a:t>Geral da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SSP,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862959" y="4243387"/>
            <a:ext cx="447167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9755" algn="l"/>
                <a:tab pos="944880" algn="l"/>
                <a:tab pos="2322195" algn="l"/>
                <a:tab pos="2687320" algn="l"/>
                <a:tab pos="3375025" algn="l"/>
                <a:tab pos="4373245" algn="l"/>
              </a:tabLst>
            </a:pPr>
            <a:r>
              <a:rPr dirty="0" sz="1200" spc="-10">
                <a:latin typeface="Arial"/>
                <a:cs typeface="Arial"/>
              </a:rPr>
              <a:t>apoio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Superintendência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Gestão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Tecnológica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862959" y="4424616"/>
            <a:ext cx="4474845" cy="1306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Organizacional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(SGTO),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partir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estudo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detalhado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das </a:t>
            </a:r>
            <a:r>
              <a:rPr dirty="0" sz="1200">
                <a:latin typeface="Arial"/>
                <a:cs typeface="Arial"/>
              </a:rPr>
              <a:t>principais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bases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dados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estatísticos,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cruzamento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informações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provenientes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boletins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ocorrências,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perícias, </a:t>
            </a:r>
            <a:r>
              <a:rPr dirty="0" sz="1200">
                <a:latin typeface="Arial"/>
                <a:cs typeface="Arial"/>
              </a:rPr>
              <a:t>inquéritos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policiais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judiciais.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fornece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 </a:t>
            </a:r>
            <a:r>
              <a:rPr dirty="0" sz="1200">
                <a:latin typeface="Arial"/>
                <a:cs typeface="Arial"/>
              </a:rPr>
              <a:t>mapeamento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detalhado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registrados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servindo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instrumento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direcionamento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policiais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inclusive com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informações</a:t>
            </a:r>
            <a:r>
              <a:rPr dirty="0" sz="1200" spc="-10">
                <a:latin typeface="Arial"/>
                <a:cs typeface="Arial"/>
              </a:rPr>
              <a:t> sobre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862959" y="5703252"/>
            <a:ext cx="4479290" cy="3994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  <a:tabLst>
                <a:tab pos="481330" algn="l"/>
                <a:tab pos="1494790" algn="l"/>
                <a:tab pos="2026920" algn="l"/>
                <a:tab pos="2263775" algn="l"/>
                <a:tab pos="3275965" algn="l"/>
                <a:tab pos="3673475" algn="l"/>
                <a:tab pos="4351655" algn="l"/>
              </a:tabLst>
            </a:pPr>
            <a:r>
              <a:rPr dirty="0" sz="1200" spc="-10">
                <a:latin typeface="Arial"/>
                <a:cs typeface="Arial"/>
              </a:rPr>
              <a:t>perfil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étnico-racial,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etário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escolaridade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vítimas.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  <a:p>
            <a:pPr algn="r" marR="12700">
              <a:lnSpc>
                <a:spcPct val="100000"/>
              </a:lnSpc>
              <a:spcBef>
                <a:spcPts val="60"/>
              </a:spcBef>
            </a:pP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3862959" y="5893434"/>
            <a:ext cx="4262120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  <a:tabLst>
                <a:tab pos="893444" algn="l"/>
                <a:tab pos="1292860" algn="l"/>
                <a:tab pos="1894205" algn="l"/>
                <a:tab pos="2867660" algn="l"/>
                <a:tab pos="3924300" algn="l"/>
              </a:tabLst>
            </a:pPr>
            <a:r>
              <a:rPr dirty="0" sz="1200" spc="-10">
                <a:latin typeface="Arial"/>
                <a:cs typeface="Arial"/>
              </a:rPr>
              <a:t>ferramenta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tem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trazido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informações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fundamentais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para </a:t>
            </a:r>
            <a:r>
              <a:rPr dirty="0" sz="1200">
                <a:latin typeface="Arial"/>
                <a:cs typeface="Arial"/>
              </a:rPr>
              <a:t>construção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plano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estadual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redução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letalidade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policial.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8867393" y="711517"/>
            <a:ext cx="312229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“O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acesso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 MP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 Bahia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reflete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8867393" y="892873"/>
            <a:ext cx="312166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5125" algn="l"/>
                <a:tab pos="1536700" algn="l"/>
                <a:tab pos="2893060" algn="l"/>
              </a:tabLst>
            </a:pPr>
            <a:r>
              <a:rPr dirty="0" sz="1200" spc="-50">
                <a:latin typeface="Arial"/>
                <a:cs typeface="Arial"/>
              </a:rPr>
              <a:t>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compromisso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interinstitucional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de,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8867393" y="1074420"/>
            <a:ext cx="3121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respeitadas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atribuições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constitucionais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8867393" y="1255077"/>
            <a:ext cx="312102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1970" algn="l"/>
                <a:tab pos="998219" algn="l"/>
                <a:tab pos="1346835" algn="l"/>
                <a:tab pos="2043430" algn="l"/>
                <a:tab pos="2646680" algn="l"/>
              </a:tabLst>
            </a:pPr>
            <a:r>
              <a:rPr dirty="0" sz="1200" spc="-20">
                <a:latin typeface="Arial"/>
                <a:cs typeface="Arial"/>
              </a:rPr>
              <a:t>cada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ente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Estado,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somar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forças,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8867393" y="1436306"/>
            <a:ext cx="3117850" cy="40005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40"/>
              </a:spcBef>
            </a:pPr>
            <a:r>
              <a:rPr dirty="0" sz="1200">
                <a:latin typeface="Arial"/>
                <a:cs typeface="Arial"/>
              </a:rPr>
              <a:t>inteligência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conhecimento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construir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públicas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verdadeiramente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efetivas,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8867393" y="1808416"/>
            <a:ext cx="3121025" cy="9436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400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resolutivas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tempestivas,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pacificar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sociedade,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edificação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229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20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cada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vez</a:t>
            </a:r>
            <a:r>
              <a:rPr dirty="0" sz="1200" spc="220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mais </a:t>
            </a:r>
            <a:r>
              <a:rPr dirty="0" sz="1200">
                <a:latin typeface="Arial"/>
                <a:cs typeface="Arial"/>
              </a:rPr>
              <a:t>robusta,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resultados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positivos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população”,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afirmou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chefe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baiano.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8867393" y="2905759"/>
            <a:ext cx="3121025" cy="942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400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Presente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reunião,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7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coordenador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Centro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Operacional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 </a:t>
            </a:r>
            <a:r>
              <a:rPr dirty="0" sz="1200">
                <a:latin typeface="Arial"/>
                <a:cs typeface="Arial"/>
              </a:rPr>
              <a:t>(Ceosp), promotor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Hugo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Casciano, </a:t>
            </a:r>
            <a:r>
              <a:rPr dirty="0" sz="1200">
                <a:latin typeface="Arial"/>
                <a:cs typeface="Arial"/>
              </a:rPr>
              <a:t>informou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terá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acesso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georreferenciamento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ocorrências,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perfil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8867393" y="3821429"/>
            <a:ext cx="31222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9494" algn="l"/>
                <a:tab pos="1584325" algn="l"/>
                <a:tab pos="1834514" algn="l"/>
                <a:tab pos="2859405" algn="l"/>
              </a:tabLst>
            </a:pPr>
            <a:r>
              <a:rPr dirty="0" sz="1200" spc="-10">
                <a:latin typeface="Arial"/>
                <a:cs typeface="Arial"/>
              </a:rPr>
              <a:t>étnico-racial,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etário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escolaridade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8867393" y="4002087"/>
            <a:ext cx="311340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óbito,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outros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8867393" y="4183316"/>
            <a:ext cx="311848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3570" algn="l"/>
                <a:tab pos="1167765" algn="l"/>
                <a:tab pos="2391410" algn="l"/>
                <a:tab pos="3020060" algn="l"/>
              </a:tabLst>
            </a:pPr>
            <a:r>
              <a:rPr dirty="0" sz="1200" spc="-10">
                <a:latin typeface="Arial"/>
                <a:cs typeface="Arial"/>
              </a:rPr>
              <a:t>dados.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“Essa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disponibilização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reforça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8867393" y="4374197"/>
            <a:ext cx="3126105" cy="1124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99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integrada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SSP.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ferramenta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vai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auxiliar,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significativamente,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no </a:t>
            </a:r>
            <a:r>
              <a:rPr dirty="0" sz="1200" spc="-10">
                <a:latin typeface="Arial"/>
                <a:cs typeface="Arial"/>
              </a:rPr>
              <a:t>monitoramento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ativo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 dados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contribui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decisiva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elaboração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públicas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baseadas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evidências”,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disse.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[…]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3425" y="1828800"/>
            <a:ext cx="3105150" cy="2066925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525" y="247650"/>
            <a:ext cx="2952750" cy="1885950"/>
          </a:xfrm>
          <a:prstGeom prst="rect">
            <a:avLst/>
          </a:prstGeom>
        </p:spPr>
      </p:pic>
      <p:sp>
        <p:nvSpPr>
          <p:cNvPr id="37" name="object 37" descr=""/>
          <p:cNvSpPr/>
          <p:nvPr/>
        </p:nvSpPr>
        <p:spPr>
          <a:xfrm>
            <a:off x="3667125" y="2743200"/>
            <a:ext cx="0" cy="1944370"/>
          </a:xfrm>
          <a:custGeom>
            <a:avLst/>
            <a:gdLst/>
            <a:ahLst/>
            <a:cxnLst/>
            <a:rect l="l" t="t" r="r" b="b"/>
            <a:pathLst>
              <a:path w="0" h="1944370">
                <a:moveTo>
                  <a:pt x="0" y="0"/>
                </a:moveTo>
                <a:lnTo>
                  <a:pt x="0" y="1943989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8591550" y="2743200"/>
            <a:ext cx="0" cy="1944370"/>
          </a:xfrm>
          <a:custGeom>
            <a:avLst/>
            <a:gdLst/>
            <a:ahLst/>
            <a:cxnLst/>
            <a:rect l="l" t="t" r="r" b="b"/>
            <a:pathLst>
              <a:path w="0" h="1944370">
                <a:moveTo>
                  <a:pt x="0" y="0"/>
                </a:moveTo>
                <a:lnTo>
                  <a:pt x="0" y="1943989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9" name="object 39" descr=""/>
          <p:cNvGrpSpPr/>
          <p:nvPr/>
        </p:nvGrpSpPr>
        <p:grpSpPr>
          <a:xfrm>
            <a:off x="722312" y="6113462"/>
            <a:ext cx="2298700" cy="22225"/>
            <a:chOff x="722312" y="6113462"/>
            <a:chExt cx="2298700" cy="22225"/>
          </a:xfrm>
        </p:grpSpPr>
        <p:sp>
          <p:nvSpPr>
            <p:cNvPr id="40" name="object 40" descr=""/>
            <p:cNvSpPr/>
            <p:nvPr/>
          </p:nvSpPr>
          <p:spPr>
            <a:xfrm>
              <a:off x="728662" y="6119812"/>
              <a:ext cx="2286000" cy="9525"/>
            </a:xfrm>
            <a:custGeom>
              <a:avLst/>
              <a:gdLst/>
              <a:ahLst/>
              <a:cxnLst/>
              <a:rect l="l" t="t" r="r" b="b"/>
              <a:pathLst>
                <a:path w="2286000" h="9525">
                  <a:moveTo>
                    <a:pt x="228600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2286000" y="9525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9F50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728662" y="6119812"/>
              <a:ext cx="2286000" cy="9525"/>
            </a:xfrm>
            <a:custGeom>
              <a:avLst/>
              <a:gdLst/>
              <a:ahLst/>
              <a:cxnLst/>
              <a:rect l="l" t="t" r="r" b="b"/>
              <a:pathLst>
                <a:path w="2286000" h="9525">
                  <a:moveTo>
                    <a:pt x="0" y="9525"/>
                  </a:moveTo>
                  <a:lnTo>
                    <a:pt x="2286000" y="9525"/>
                  </a:lnTo>
                  <a:lnTo>
                    <a:pt x="2286000" y="0"/>
                  </a:lnTo>
                  <a:lnTo>
                    <a:pt x="0" y="0"/>
                  </a:lnTo>
                  <a:lnTo>
                    <a:pt x="0" y="9525"/>
                  </a:lnTo>
                  <a:close/>
                </a:path>
              </a:pathLst>
            </a:custGeom>
            <a:ln w="12700">
              <a:solidFill>
                <a:srgbClr val="843B0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 descr=""/>
          <p:cNvSpPr txBox="1"/>
          <p:nvPr/>
        </p:nvSpPr>
        <p:spPr>
          <a:xfrm>
            <a:off x="9579609" y="5986145"/>
            <a:ext cx="2395220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Matéria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veiculada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11/09/2024</a:t>
            </a:r>
            <a:endParaRPr sz="1200">
              <a:latin typeface="Arial"/>
              <a:cs typeface="Arial"/>
            </a:endParaRPr>
          </a:p>
          <a:p>
            <a:pPr marL="31750">
              <a:lnSpc>
                <a:spcPts val="1435"/>
              </a:lnSpc>
            </a:pPr>
            <a:r>
              <a:rPr dirty="0" u="sng" sz="1200" spc="-2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Notícia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adaptada.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Fonte: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3" name="object 4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44" name="object 4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24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00050" y="1104900"/>
            <a:ext cx="11304270" cy="1270"/>
          </a:xfrm>
          <a:custGeom>
            <a:avLst/>
            <a:gdLst/>
            <a:ahLst/>
            <a:cxnLst/>
            <a:rect l="l" t="t" r="r" b="b"/>
            <a:pathLst>
              <a:path w="11304270" h="1269">
                <a:moveTo>
                  <a:pt x="0" y="1270"/>
                </a:moveTo>
                <a:lnTo>
                  <a:pt x="11304016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4660" y="68580"/>
            <a:ext cx="8798560" cy="69215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/>
              <a:t>Denúncia</a:t>
            </a:r>
            <a:r>
              <a:rPr dirty="0" spc="145"/>
              <a:t> </a:t>
            </a:r>
            <a:r>
              <a:rPr dirty="0"/>
              <a:t>do</a:t>
            </a:r>
            <a:r>
              <a:rPr dirty="0" spc="114"/>
              <a:t> </a:t>
            </a:r>
            <a:r>
              <a:rPr dirty="0"/>
              <a:t>MPBA</a:t>
            </a:r>
            <a:r>
              <a:rPr dirty="0" spc="15"/>
              <a:t> </a:t>
            </a:r>
            <a:r>
              <a:rPr dirty="0"/>
              <a:t>leva</a:t>
            </a:r>
            <a:r>
              <a:rPr dirty="0" spc="75"/>
              <a:t> </a:t>
            </a:r>
            <a:r>
              <a:rPr dirty="0"/>
              <a:t>a</a:t>
            </a:r>
            <a:r>
              <a:rPr dirty="0" spc="160"/>
              <a:t> </a:t>
            </a:r>
            <a:r>
              <a:rPr dirty="0"/>
              <a:t>júri</a:t>
            </a:r>
            <a:r>
              <a:rPr dirty="0" spc="170"/>
              <a:t> </a:t>
            </a:r>
            <a:r>
              <a:rPr dirty="0"/>
              <a:t>popular</a:t>
            </a:r>
            <a:r>
              <a:rPr dirty="0" spc="150"/>
              <a:t> </a:t>
            </a:r>
            <a:r>
              <a:rPr dirty="0"/>
              <a:t>policial</a:t>
            </a:r>
            <a:r>
              <a:rPr dirty="0" spc="85"/>
              <a:t> </a:t>
            </a:r>
            <a:r>
              <a:rPr dirty="0"/>
              <a:t>militar</a:t>
            </a:r>
            <a:r>
              <a:rPr dirty="0" spc="65"/>
              <a:t> </a:t>
            </a:r>
            <a:r>
              <a:rPr dirty="0"/>
              <a:t>que</a:t>
            </a:r>
            <a:r>
              <a:rPr dirty="0" spc="160"/>
              <a:t> </a:t>
            </a:r>
            <a:r>
              <a:rPr dirty="0"/>
              <a:t>fugiu</a:t>
            </a:r>
            <a:r>
              <a:rPr dirty="0" spc="110"/>
              <a:t> </a:t>
            </a:r>
            <a:r>
              <a:rPr dirty="0" spc="-25"/>
              <a:t>do</a:t>
            </a: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/>
              <a:t>Batalhão</a:t>
            </a:r>
            <a:r>
              <a:rPr dirty="0" spc="95"/>
              <a:t> </a:t>
            </a:r>
            <a:r>
              <a:rPr dirty="0"/>
              <a:t>de</a:t>
            </a:r>
            <a:r>
              <a:rPr dirty="0" spc="150"/>
              <a:t> </a:t>
            </a:r>
            <a:r>
              <a:rPr dirty="0" spc="-10"/>
              <a:t>Choque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92747" y="1348104"/>
            <a:ext cx="5362575" cy="237934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just" marL="12700" marR="5080">
              <a:lnSpc>
                <a:spcPct val="100099"/>
              </a:lnSpc>
              <a:spcBef>
                <a:spcPts val="120"/>
              </a:spcBef>
            </a:pP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policial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militar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Diego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Kollucha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Santos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Vasconcelos,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fugiu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do </a:t>
            </a:r>
            <a:r>
              <a:rPr dirty="0" sz="1400">
                <a:latin typeface="Arial"/>
                <a:cs typeface="Arial"/>
              </a:rPr>
              <a:t>Batalhão de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Choque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Lauro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Freitas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 março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deste ano,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irá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>
                <a:latin typeface="Arial"/>
                <a:cs typeface="Arial"/>
              </a:rPr>
              <a:t>julgamento</a:t>
            </a:r>
            <a:r>
              <a:rPr dirty="0" sz="1400" spc="48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popular</a:t>
            </a:r>
            <a:r>
              <a:rPr dirty="0" sz="1400" spc="5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para</a:t>
            </a:r>
            <a:r>
              <a:rPr dirty="0" sz="1400" spc="4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responder</a:t>
            </a:r>
            <a:r>
              <a:rPr dirty="0" sz="1400" spc="4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pelos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crimes</a:t>
            </a:r>
            <a:r>
              <a:rPr dirty="0" sz="1400" spc="4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 spc="-10">
                <a:latin typeface="Arial"/>
                <a:cs typeface="Arial"/>
              </a:rPr>
              <a:t>homicídio </a:t>
            </a:r>
            <a:r>
              <a:rPr dirty="0" sz="1400">
                <a:latin typeface="Arial"/>
                <a:cs typeface="Arial"/>
              </a:rPr>
              <a:t>qualificado,</a:t>
            </a:r>
            <a:r>
              <a:rPr dirty="0" sz="1400" spc="40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3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3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possibilitar</a:t>
            </a:r>
            <a:r>
              <a:rPr dirty="0" sz="1400" spc="3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chance</a:t>
            </a:r>
            <a:r>
              <a:rPr dirty="0" sz="1400" spc="3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4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defesa</a:t>
            </a:r>
            <a:r>
              <a:rPr dirty="0" sz="1400" spc="3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4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vítima,</a:t>
            </a:r>
            <a:r>
              <a:rPr dirty="0" sz="1400" spc="38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e </a:t>
            </a:r>
            <a:r>
              <a:rPr dirty="0" sz="1400">
                <a:latin typeface="Arial"/>
                <a:cs typeface="Arial"/>
              </a:rPr>
              <a:t>adulteração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placa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carro.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denúncia oferecida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</a:t>
            </a:r>
            <a:r>
              <a:rPr dirty="0" sz="1400" spc="-10">
                <a:latin typeface="Arial"/>
                <a:cs typeface="Arial"/>
              </a:rPr>
              <a:t> Ministério </a:t>
            </a:r>
            <a:r>
              <a:rPr dirty="0" sz="1400">
                <a:latin typeface="Arial"/>
                <a:cs typeface="Arial"/>
              </a:rPr>
              <a:t>Público</a:t>
            </a:r>
            <a:r>
              <a:rPr dirty="0" sz="1400" spc="3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3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Bahia,</a:t>
            </a:r>
            <a:r>
              <a:rPr dirty="0" sz="1400" spc="3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3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meio</a:t>
            </a:r>
            <a:r>
              <a:rPr dirty="0" sz="1400" spc="3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3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Grupo</a:t>
            </a:r>
            <a:r>
              <a:rPr dirty="0" sz="1400" spc="3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Atuação</a:t>
            </a:r>
            <a:r>
              <a:rPr dirty="0" sz="1400" spc="3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Especial</a:t>
            </a:r>
            <a:r>
              <a:rPr dirty="0" sz="1400" spc="40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de </a:t>
            </a:r>
            <a:r>
              <a:rPr dirty="0" sz="1400">
                <a:latin typeface="Arial"/>
                <a:cs typeface="Arial"/>
              </a:rPr>
              <a:t>Combate</a:t>
            </a:r>
            <a:r>
              <a:rPr dirty="0" sz="1400" spc="25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às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Organizações</a:t>
            </a:r>
            <a:r>
              <a:rPr dirty="0" sz="1400" spc="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Criminosas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(Gaeco),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acatada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pela </a:t>
            </a:r>
            <a:r>
              <a:rPr dirty="0" sz="1400">
                <a:latin typeface="Arial"/>
                <a:cs typeface="Arial"/>
              </a:rPr>
              <a:t>Vara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Criminal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Santo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Amaro,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determinou,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último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11,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>
                <a:latin typeface="Arial"/>
                <a:cs typeface="Arial"/>
              </a:rPr>
              <a:t>realização</a:t>
            </a:r>
            <a:r>
              <a:rPr dirty="0" sz="1400" spc="4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7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Júri.</a:t>
            </a:r>
            <a:r>
              <a:rPr dirty="0" sz="1400" spc="5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4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Justiça</a:t>
            </a:r>
            <a:r>
              <a:rPr dirty="0" sz="1400" spc="4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manteve</a:t>
            </a:r>
            <a:r>
              <a:rPr dirty="0" sz="1400" spc="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4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prisão</a:t>
            </a:r>
            <a:r>
              <a:rPr dirty="0" sz="1400" spc="7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preventiva</a:t>
            </a:r>
            <a:r>
              <a:rPr dirty="0" sz="1400" spc="47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do </a:t>
            </a:r>
            <a:r>
              <a:rPr dirty="0" sz="1400">
                <a:latin typeface="Arial"/>
                <a:cs typeface="Arial"/>
              </a:rPr>
              <a:t>soldado,</a:t>
            </a:r>
            <a:r>
              <a:rPr dirty="0" sz="1400" spc="3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ressaltando</a:t>
            </a:r>
            <a:r>
              <a:rPr dirty="0" sz="1400" spc="2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gravidade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crimes</a:t>
            </a:r>
            <a:r>
              <a:rPr dirty="0" sz="1400" spc="2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risco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20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nova </a:t>
            </a:r>
            <a:r>
              <a:rPr dirty="0" sz="1400" spc="-10">
                <a:latin typeface="Arial"/>
                <a:cs typeface="Arial"/>
              </a:rPr>
              <a:t>fuga.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92747" y="3913441"/>
            <a:ext cx="5365115" cy="19507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latin typeface="Arial"/>
                <a:cs typeface="Arial"/>
              </a:rPr>
              <a:t>Segundo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sentença,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proferida pelo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juiz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Abraão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Barreto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Cordeiro,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>
                <a:latin typeface="Arial"/>
                <a:cs typeface="Arial"/>
              </a:rPr>
              <a:t>denúncia</a:t>
            </a:r>
            <a:r>
              <a:rPr dirty="0" sz="1400" spc="2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2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MPBA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traz</a:t>
            </a:r>
            <a:r>
              <a:rPr dirty="0" sz="1400" spc="2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provas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conectam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Diego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Kollucha</a:t>
            </a:r>
            <a:r>
              <a:rPr dirty="0" sz="1400" spc="290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à </a:t>
            </a:r>
            <a:r>
              <a:rPr dirty="0" sz="1400">
                <a:latin typeface="Arial"/>
                <a:cs typeface="Arial"/>
              </a:rPr>
              <a:t>morte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Juliana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Jesus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Ribeiro,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ocorrida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Saubara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23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maio</a:t>
            </a:r>
            <a:r>
              <a:rPr dirty="0" sz="1400" spc="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2023,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</a:t>
            </a:r>
            <a:r>
              <a:rPr dirty="0" sz="1400" spc="2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Rua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Ananias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Requião,</a:t>
            </a:r>
            <a:r>
              <a:rPr dirty="0" sz="1400" spc="2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frente</a:t>
            </a:r>
            <a:r>
              <a:rPr dirty="0" sz="1400" spc="2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ao</a:t>
            </a:r>
            <a:r>
              <a:rPr dirty="0" sz="1400" spc="2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ponto </a:t>
            </a:r>
            <a:r>
              <a:rPr dirty="0" sz="1400">
                <a:latin typeface="Arial"/>
                <a:cs typeface="Arial"/>
              </a:rPr>
              <a:t>comercial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conhecido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como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Mercado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Apertadinho.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Laudos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periciais, </a:t>
            </a:r>
            <a:r>
              <a:rPr dirty="0" sz="1400">
                <a:latin typeface="Arial"/>
                <a:cs typeface="Arial"/>
              </a:rPr>
              <a:t>registros</a:t>
            </a:r>
            <a:r>
              <a:rPr dirty="0" sz="1400" spc="3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geolocalização</a:t>
            </a:r>
            <a:r>
              <a:rPr dirty="0" sz="1400" spc="3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3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outros</a:t>
            </a:r>
            <a:r>
              <a:rPr dirty="0" sz="1400" spc="3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elementos</a:t>
            </a:r>
            <a:r>
              <a:rPr dirty="0" sz="1400" spc="3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6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investigação </a:t>
            </a:r>
            <a:r>
              <a:rPr dirty="0" sz="1400">
                <a:latin typeface="Arial"/>
                <a:cs typeface="Arial"/>
              </a:rPr>
              <a:t>apontaram</a:t>
            </a:r>
            <a:r>
              <a:rPr dirty="0" sz="1400" spc="13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0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réu</a:t>
            </a:r>
            <a:r>
              <a:rPr dirty="0" sz="1400" spc="10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teria</a:t>
            </a:r>
            <a:r>
              <a:rPr dirty="0" sz="1400" spc="114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utilizado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13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veículo</a:t>
            </a:r>
            <a:r>
              <a:rPr dirty="0" sz="1400" spc="11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105">
                <a:latin typeface="Arial"/>
                <a:cs typeface="Arial"/>
              </a:rPr>
              <a:t>  </a:t>
            </a:r>
            <a:r>
              <a:rPr dirty="0" sz="1400" spc="-10">
                <a:latin typeface="Arial"/>
                <a:cs typeface="Arial"/>
              </a:rPr>
              <a:t>placas </a:t>
            </a:r>
            <a:r>
              <a:rPr dirty="0" sz="1400">
                <a:latin typeface="Arial"/>
                <a:cs typeface="Arial"/>
              </a:rPr>
              <a:t>adulteradas</a:t>
            </a:r>
            <a:r>
              <a:rPr dirty="0" sz="1400" spc="114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10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12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crime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14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estava</a:t>
            </a:r>
            <a:r>
              <a:rPr dirty="0" sz="1400" spc="9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nas</a:t>
            </a:r>
            <a:r>
              <a:rPr dirty="0" sz="1400" spc="10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proximidades</a:t>
            </a:r>
            <a:r>
              <a:rPr dirty="0" sz="1400" spc="130">
                <a:latin typeface="Arial"/>
                <a:cs typeface="Arial"/>
              </a:rPr>
              <a:t>  </a:t>
            </a:r>
            <a:r>
              <a:rPr dirty="0" sz="1400" spc="-25">
                <a:latin typeface="Arial"/>
                <a:cs typeface="Arial"/>
              </a:rPr>
              <a:t>da </a:t>
            </a:r>
            <a:r>
              <a:rPr dirty="0" sz="1400">
                <a:latin typeface="Arial"/>
                <a:cs typeface="Arial"/>
              </a:rPr>
              <a:t>residência</a:t>
            </a:r>
            <a:r>
              <a:rPr dirty="0" sz="1400" spc="-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vítima.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410325" y="1342707"/>
            <a:ext cx="5368925" cy="6724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114"/>
              </a:spcBef>
            </a:pPr>
            <a:r>
              <a:rPr dirty="0" sz="1400">
                <a:latin typeface="Arial"/>
                <a:cs typeface="Arial"/>
              </a:rPr>
              <a:t>Itens</a:t>
            </a:r>
            <a:r>
              <a:rPr dirty="0" sz="1400" spc="13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como</a:t>
            </a:r>
            <a:r>
              <a:rPr dirty="0" sz="1400" spc="14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roupas</a:t>
            </a:r>
            <a:r>
              <a:rPr dirty="0" sz="1400" spc="114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3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acessórios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encontrados</a:t>
            </a:r>
            <a:r>
              <a:rPr dirty="0" sz="1400" spc="14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14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sua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 spc="-10">
                <a:latin typeface="Arial"/>
                <a:cs typeface="Arial"/>
              </a:rPr>
              <a:t>casa, </a:t>
            </a:r>
            <a:r>
              <a:rPr dirty="0" sz="1400">
                <a:latin typeface="Arial"/>
                <a:cs typeface="Arial"/>
              </a:rPr>
              <a:t>semelhantes</a:t>
            </a:r>
            <a:r>
              <a:rPr dirty="0" sz="1400" spc="3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aos</a:t>
            </a:r>
            <a:r>
              <a:rPr dirty="0" sz="1400" spc="2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usados</a:t>
            </a:r>
            <a:r>
              <a:rPr dirty="0" sz="1400" spc="2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</a:t>
            </a:r>
            <a:r>
              <a:rPr dirty="0" sz="1400" spc="2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atirador,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reforçaram</a:t>
            </a:r>
            <a:r>
              <a:rPr dirty="0" sz="1400" spc="3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3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provas.</a:t>
            </a:r>
            <a:r>
              <a:rPr dirty="0" sz="1400" spc="30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>
                <a:latin typeface="Arial"/>
                <a:cs typeface="Arial"/>
              </a:rPr>
              <a:t>vítima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assassinada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pelas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costas,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sem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chances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-10">
                <a:latin typeface="Arial"/>
                <a:cs typeface="Arial"/>
              </a:rPr>
              <a:t> defesa.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410325" y="2201545"/>
            <a:ext cx="5363210" cy="280860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just" marL="12700" marR="5080">
              <a:lnSpc>
                <a:spcPct val="100200"/>
              </a:lnSpc>
              <a:spcBef>
                <a:spcPts val="120"/>
              </a:spcBef>
            </a:pPr>
            <a:r>
              <a:rPr dirty="0" sz="1400">
                <a:latin typeface="Arial"/>
                <a:cs typeface="Arial"/>
              </a:rPr>
              <a:t>Diego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Kollucha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recapturado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29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março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deste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ano,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dois </a:t>
            </a:r>
            <a:r>
              <a:rPr dirty="0" sz="1400">
                <a:latin typeface="Arial"/>
                <a:cs typeface="Arial"/>
              </a:rPr>
              <a:t>dias</a:t>
            </a:r>
            <a:r>
              <a:rPr dirty="0" sz="1400" spc="4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após</a:t>
            </a:r>
            <a:r>
              <a:rPr dirty="0" sz="1400" spc="5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fuga,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7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Feira</a:t>
            </a:r>
            <a:r>
              <a:rPr dirty="0" sz="1400" spc="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Santana,</a:t>
            </a:r>
            <a:r>
              <a:rPr dirty="0" sz="1400" spc="8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para</a:t>
            </a:r>
            <a:r>
              <a:rPr dirty="0" sz="1400" spc="4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onde</a:t>
            </a:r>
            <a:r>
              <a:rPr dirty="0" sz="1400" spc="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teria</a:t>
            </a:r>
            <a:r>
              <a:rPr dirty="0" sz="1400" spc="49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se </a:t>
            </a:r>
            <a:r>
              <a:rPr dirty="0" sz="1400">
                <a:latin typeface="Arial"/>
                <a:cs typeface="Arial"/>
              </a:rPr>
              <a:t>deslocado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meio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apoio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logístico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operacional de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comparsas. </a:t>
            </a:r>
            <a:r>
              <a:rPr dirty="0" sz="1400">
                <a:latin typeface="Arial"/>
                <a:cs typeface="Arial"/>
              </a:rPr>
              <a:t>Uma semana depois,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4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abril,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foram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cumpridos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mandados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de </a:t>
            </a:r>
            <a:r>
              <a:rPr dirty="0" sz="1400">
                <a:latin typeface="Arial"/>
                <a:cs typeface="Arial"/>
              </a:rPr>
              <a:t>busca</a:t>
            </a:r>
            <a:r>
              <a:rPr dirty="0" sz="1400" spc="3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3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apreensão</a:t>
            </a:r>
            <a:r>
              <a:rPr dirty="0" sz="1400" spc="3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contra</a:t>
            </a:r>
            <a:r>
              <a:rPr dirty="0" sz="1400" spc="3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cinco</a:t>
            </a:r>
            <a:r>
              <a:rPr dirty="0" sz="1400" spc="3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suspeitos</a:t>
            </a:r>
            <a:r>
              <a:rPr dirty="0" sz="1400" spc="3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envolvimento</a:t>
            </a:r>
            <a:r>
              <a:rPr dirty="0" sz="1400" spc="39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na </a:t>
            </a:r>
            <a:r>
              <a:rPr dirty="0" sz="1400">
                <a:latin typeface="Arial"/>
                <a:cs typeface="Arial"/>
              </a:rPr>
              <a:t>evasão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soldado.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Diego</a:t>
            </a:r>
            <a:r>
              <a:rPr dirty="0" sz="1400" spc="1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Kollucha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investigado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pela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‘Operação </a:t>
            </a:r>
            <a:r>
              <a:rPr dirty="0" sz="1400">
                <a:latin typeface="Arial"/>
                <a:cs typeface="Arial"/>
              </a:rPr>
              <a:t>Salobro’</a:t>
            </a:r>
            <a:r>
              <a:rPr dirty="0" sz="1400" spc="3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3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integrar</a:t>
            </a:r>
            <a:r>
              <a:rPr dirty="0" sz="1400" spc="3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grupo</a:t>
            </a:r>
            <a:r>
              <a:rPr dirty="0" sz="1400" spc="4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4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extermínio.</a:t>
            </a:r>
            <a:r>
              <a:rPr dirty="0" sz="1400" spc="3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3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processo</a:t>
            </a:r>
            <a:r>
              <a:rPr dirty="0" sz="1400" spc="40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criminal </a:t>
            </a:r>
            <a:r>
              <a:rPr dirty="0" sz="1400">
                <a:latin typeface="Arial"/>
                <a:cs typeface="Arial"/>
              </a:rPr>
              <a:t>tramita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comarca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Santo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Estévão.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operação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foi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deflagrada </a:t>
            </a:r>
            <a:r>
              <a:rPr dirty="0" sz="1400">
                <a:latin typeface="Arial"/>
                <a:cs typeface="Arial"/>
              </a:rPr>
              <a:t>conjuntamente</a:t>
            </a:r>
            <a:r>
              <a:rPr dirty="0" sz="1400" spc="8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pelo</a:t>
            </a:r>
            <a:r>
              <a:rPr dirty="0" sz="1400" spc="8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MPBA,</a:t>
            </a:r>
            <a:r>
              <a:rPr dirty="0" sz="1400" spc="10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8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meio</a:t>
            </a:r>
            <a:r>
              <a:rPr dirty="0" sz="1400" spc="9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10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Gaeco</a:t>
            </a:r>
            <a:r>
              <a:rPr dirty="0" sz="1400" spc="8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9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Grupo</a:t>
            </a:r>
            <a:r>
              <a:rPr dirty="0" sz="1400" spc="110">
                <a:latin typeface="Arial"/>
                <a:cs typeface="Arial"/>
              </a:rPr>
              <a:t>  </a:t>
            </a:r>
            <a:r>
              <a:rPr dirty="0" sz="1400" spc="-25">
                <a:latin typeface="Arial"/>
                <a:cs typeface="Arial"/>
              </a:rPr>
              <a:t>de </a:t>
            </a:r>
            <a:r>
              <a:rPr dirty="0" sz="1400">
                <a:latin typeface="Arial"/>
                <a:cs typeface="Arial"/>
              </a:rPr>
              <a:t>Atuação Especial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Operacional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Segurança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Pública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(Geosp);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pela </a:t>
            </a:r>
            <a:r>
              <a:rPr dirty="0" sz="1400">
                <a:latin typeface="Arial"/>
                <a:cs typeface="Arial"/>
              </a:rPr>
              <a:t>Secretaria</a:t>
            </a:r>
            <a:r>
              <a:rPr dirty="0" sz="1400" spc="10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3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Segurança</a:t>
            </a:r>
            <a:r>
              <a:rPr dirty="0" sz="1400" spc="114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Pública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(SSP),</a:t>
            </a:r>
            <a:r>
              <a:rPr dirty="0" sz="1400" spc="12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114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meio</a:t>
            </a:r>
            <a:r>
              <a:rPr dirty="0" sz="1400" spc="12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35">
                <a:latin typeface="Arial"/>
                <a:cs typeface="Arial"/>
              </a:rPr>
              <a:t>  </a:t>
            </a:r>
            <a:r>
              <a:rPr dirty="0" sz="1400" spc="-10">
                <a:latin typeface="Arial"/>
                <a:cs typeface="Arial"/>
              </a:rPr>
              <a:t>Força </a:t>
            </a:r>
            <a:r>
              <a:rPr dirty="0" sz="1400">
                <a:latin typeface="Arial"/>
                <a:cs typeface="Arial"/>
              </a:rPr>
              <a:t>Correcional</a:t>
            </a:r>
            <a:r>
              <a:rPr dirty="0" sz="1400" spc="12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Especial</a:t>
            </a:r>
            <a:r>
              <a:rPr dirty="0" sz="1400" spc="13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Integrada</a:t>
            </a:r>
            <a:r>
              <a:rPr dirty="0" sz="1400" spc="12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(Force);</a:t>
            </a:r>
            <a:r>
              <a:rPr dirty="0" sz="1400" spc="114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pela</a:t>
            </a:r>
            <a:r>
              <a:rPr dirty="0" sz="1400" spc="11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Corregedoria</a:t>
            </a:r>
            <a:r>
              <a:rPr dirty="0" sz="1400" spc="125">
                <a:latin typeface="Arial"/>
                <a:cs typeface="Arial"/>
              </a:rPr>
              <a:t>  </a:t>
            </a:r>
            <a:r>
              <a:rPr dirty="0" sz="1400" spc="-25">
                <a:latin typeface="Arial"/>
                <a:cs typeface="Arial"/>
              </a:rPr>
              <a:t>da </a:t>
            </a:r>
            <a:r>
              <a:rPr dirty="0" sz="1400">
                <a:latin typeface="Arial"/>
                <a:cs typeface="Arial"/>
              </a:rPr>
              <a:t>Polícia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Militar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(Correg)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pela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Polícia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Federal.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6119876" y="1519300"/>
            <a:ext cx="0" cy="4211955"/>
          </a:xfrm>
          <a:custGeom>
            <a:avLst/>
            <a:gdLst/>
            <a:ahLst/>
            <a:cxnLst/>
            <a:rect l="l" t="t" r="r" b="b"/>
            <a:pathLst>
              <a:path w="0" h="4211955">
                <a:moveTo>
                  <a:pt x="0" y="0"/>
                </a:moveTo>
                <a:lnTo>
                  <a:pt x="0" y="4211942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9378695" y="5348033"/>
            <a:ext cx="2404110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u="sng" sz="1200" spc="-2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19/09/2024</a:t>
            </a:r>
            <a:endParaRPr sz="1200">
              <a:latin typeface="Arial"/>
              <a:cs typeface="Arial"/>
            </a:endParaRPr>
          </a:p>
          <a:p>
            <a:pPr marL="41275">
              <a:lnSpc>
                <a:spcPts val="1435"/>
              </a:lnSpc>
            </a:pPr>
            <a:r>
              <a:rPr dirty="0" u="sng" sz="1200" spc="-2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Notícia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adaptada.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Fonte: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MP/BA.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2432304" y="746061"/>
            <a:ext cx="6871334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Diego</a:t>
            </a:r>
            <a:r>
              <a:rPr dirty="0" sz="1400" spc="-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Kollucha</a:t>
            </a:r>
            <a:r>
              <a:rPr dirty="0" sz="1400" spc="-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responderá</a:t>
            </a:r>
            <a:r>
              <a:rPr dirty="0" sz="1400" spc="-7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por</a:t>
            </a:r>
            <a:r>
              <a:rPr dirty="0" sz="1400" spc="-5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homicídio</a:t>
            </a:r>
            <a:r>
              <a:rPr dirty="0" sz="1400" spc="-7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qualificado</a:t>
            </a:r>
            <a:r>
              <a:rPr dirty="0" sz="1400" spc="-7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 adulteração</a:t>
            </a:r>
            <a:r>
              <a:rPr dirty="0" sz="1400" spc="-7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 placa</a:t>
            </a:r>
            <a:r>
              <a:rPr dirty="0" sz="1400" spc="-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7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veículo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24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95275" y="771525"/>
            <a:ext cx="11556365" cy="1270"/>
          </a:xfrm>
          <a:custGeom>
            <a:avLst/>
            <a:gdLst/>
            <a:ahLst/>
            <a:cxnLst/>
            <a:rect l="l" t="t" r="r" b="b"/>
            <a:pathLst>
              <a:path w="11556365" h="1270">
                <a:moveTo>
                  <a:pt x="0" y="1270"/>
                </a:moveTo>
                <a:lnTo>
                  <a:pt x="11555984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4604385" marR="5080" indent="-3550285">
              <a:lnSpc>
                <a:spcPct val="101899"/>
              </a:lnSpc>
              <a:spcBef>
                <a:spcPts val="75"/>
              </a:spcBef>
            </a:pPr>
            <a:r>
              <a:rPr dirty="0"/>
              <a:t>‘Operação</a:t>
            </a:r>
            <a:r>
              <a:rPr dirty="0" spc="105"/>
              <a:t> </a:t>
            </a:r>
            <a:r>
              <a:rPr dirty="0"/>
              <a:t>Falta</a:t>
            </a:r>
            <a:r>
              <a:rPr dirty="0" spc="155"/>
              <a:t> </a:t>
            </a:r>
            <a:r>
              <a:rPr dirty="0"/>
              <a:t>Grave’:</a:t>
            </a:r>
            <a:r>
              <a:rPr dirty="0" spc="105"/>
              <a:t> </a:t>
            </a:r>
            <a:r>
              <a:rPr dirty="0"/>
              <a:t>Quatro</a:t>
            </a:r>
            <a:r>
              <a:rPr dirty="0" spc="180"/>
              <a:t> </a:t>
            </a:r>
            <a:r>
              <a:rPr dirty="0"/>
              <a:t>agentes</a:t>
            </a:r>
            <a:r>
              <a:rPr dirty="0" spc="155"/>
              <a:t> </a:t>
            </a:r>
            <a:r>
              <a:rPr dirty="0"/>
              <a:t>penais</a:t>
            </a:r>
            <a:r>
              <a:rPr dirty="0" spc="65"/>
              <a:t> </a:t>
            </a:r>
            <a:r>
              <a:rPr dirty="0"/>
              <a:t>são</a:t>
            </a:r>
            <a:r>
              <a:rPr dirty="0" spc="105"/>
              <a:t> </a:t>
            </a:r>
            <a:r>
              <a:rPr dirty="0"/>
              <a:t>presos</a:t>
            </a:r>
            <a:r>
              <a:rPr dirty="0" spc="140"/>
              <a:t> </a:t>
            </a:r>
            <a:r>
              <a:rPr dirty="0"/>
              <a:t>por</a:t>
            </a:r>
            <a:r>
              <a:rPr dirty="0" spc="60"/>
              <a:t> </a:t>
            </a:r>
            <a:r>
              <a:rPr dirty="0"/>
              <a:t>corrupção</a:t>
            </a:r>
            <a:r>
              <a:rPr dirty="0" spc="105"/>
              <a:t> </a:t>
            </a:r>
            <a:r>
              <a:rPr dirty="0" spc="-50"/>
              <a:t>e </a:t>
            </a:r>
            <a:r>
              <a:rPr dirty="0"/>
              <a:t>associação</a:t>
            </a:r>
            <a:r>
              <a:rPr dirty="0" spc="175"/>
              <a:t> </a:t>
            </a:r>
            <a:r>
              <a:rPr dirty="0" spc="-10"/>
              <a:t>criminosa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921258"/>
            <a:ext cx="2762250" cy="199758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248284" y="3117532"/>
            <a:ext cx="3823970" cy="38989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Quatro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agentes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penais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presos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preventivamente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manhã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sexta-</a:t>
            </a:r>
            <a:r>
              <a:rPr dirty="0" sz="1200">
                <a:latin typeface="Arial"/>
                <a:cs typeface="Arial"/>
              </a:rPr>
              <a:t>feira,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20,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crimes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48284" y="3480117"/>
            <a:ext cx="382206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4555" algn="l"/>
                <a:tab pos="1165860" algn="l"/>
                <a:tab pos="2122170" algn="l"/>
                <a:tab pos="3011805" algn="l"/>
                <a:tab pos="3723640" algn="l"/>
              </a:tabLst>
            </a:pPr>
            <a:r>
              <a:rPr dirty="0" sz="1200" spc="-10">
                <a:latin typeface="Arial"/>
                <a:cs typeface="Arial"/>
              </a:rPr>
              <a:t>corrupção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associação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criminosa,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durante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48284" y="3661791"/>
            <a:ext cx="3822700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  <a:tabLst>
                <a:tab pos="944244" algn="l"/>
                <a:tab pos="1252220" algn="l"/>
                <a:tab pos="2092325" algn="l"/>
                <a:tab pos="2570480" algn="l"/>
                <a:tab pos="3201035" algn="l"/>
              </a:tabLst>
            </a:pPr>
            <a:r>
              <a:rPr dirty="0" sz="1200" spc="-10">
                <a:latin typeface="Arial"/>
                <a:cs typeface="Arial"/>
              </a:rPr>
              <a:t>deflagração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‘Operação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Falta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Grave’.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Segundo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investigações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(MPBA),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48284" y="4033202"/>
            <a:ext cx="3823970" cy="1849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7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realizadas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2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2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22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às </a:t>
            </a:r>
            <a:r>
              <a:rPr dirty="0" sz="1200">
                <a:latin typeface="Arial"/>
                <a:cs typeface="Arial"/>
              </a:rPr>
              <a:t>Organizações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Criminosas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Investigações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Criminais </a:t>
            </a:r>
            <a:r>
              <a:rPr dirty="0" sz="1200">
                <a:latin typeface="Arial"/>
                <a:cs typeface="Arial"/>
              </a:rPr>
              <a:t>(Gaeco)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Execução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(Gaep),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servidores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lotados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Casa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Albergado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Egresso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(CAE)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Salvador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(três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 </a:t>
            </a:r>
            <a:r>
              <a:rPr dirty="0" sz="1200">
                <a:latin typeface="Arial"/>
                <a:cs typeface="Arial"/>
              </a:rPr>
              <a:t>atividade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recentemente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aposentado)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forma </a:t>
            </a:r>
            <a:r>
              <a:rPr dirty="0" sz="1200">
                <a:latin typeface="Arial"/>
                <a:cs typeface="Arial"/>
              </a:rPr>
              <a:t>contínua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sistêmica, vinham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há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cobrando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valores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internos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CAE para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viabilizar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pernoite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fins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semana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unidade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penal.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denunciados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MPBA.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corre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sigilo.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376801" y="1064259"/>
            <a:ext cx="3709035" cy="2583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999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Segundo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denúncia,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agentes recebiam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vantagens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variavam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R$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R$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70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dia,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podendo </a:t>
            </a:r>
            <a:r>
              <a:rPr dirty="0" sz="1200">
                <a:latin typeface="Arial"/>
                <a:cs typeface="Arial"/>
              </a:rPr>
              <a:t>aumentar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fins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semana,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feriados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ou </a:t>
            </a:r>
            <a:r>
              <a:rPr dirty="0" sz="1200">
                <a:latin typeface="Arial"/>
                <a:cs typeface="Arial"/>
              </a:rPr>
              <a:t>dias</a:t>
            </a:r>
            <a:r>
              <a:rPr dirty="0" sz="1200" spc="229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seguidos.</a:t>
            </a:r>
            <a:r>
              <a:rPr dirty="0" sz="1200" spc="2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2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apurado</a:t>
            </a:r>
            <a:r>
              <a:rPr dirty="0" sz="1200" spc="20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servidores </a:t>
            </a:r>
            <a:r>
              <a:rPr dirty="0" sz="1200">
                <a:latin typeface="Arial"/>
                <a:cs typeface="Arial"/>
              </a:rPr>
              <a:t>burlavam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registros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presença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internos,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por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assinaturas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retroativas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detentos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livro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presenças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relação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período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que,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na </a:t>
            </a:r>
            <a:r>
              <a:rPr dirty="0" sz="1200">
                <a:latin typeface="Arial"/>
                <a:cs typeface="Arial"/>
              </a:rPr>
              <a:t>verdade,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eles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estavam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unidade.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MPBA </a:t>
            </a:r>
            <a:r>
              <a:rPr dirty="0" sz="1200">
                <a:latin typeface="Arial"/>
                <a:cs typeface="Arial"/>
              </a:rPr>
              <a:t>apurou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prática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criminosa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está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arraigada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no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Penal,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vez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presos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regime </a:t>
            </a:r>
            <a:r>
              <a:rPr dirty="0" sz="1200">
                <a:latin typeface="Arial"/>
                <a:cs typeface="Arial"/>
              </a:rPr>
              <a:t>fechado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semiaberto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Salvador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tinham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total </a:t>
            </a:r>
            <a:r>
              <a:rPr dirty="0" sz="1200">
                <a:latin typeface="Arial"/>
                <a:cs typeface="Arial"/>
              </a:rPr>
              <a:t>conhecimento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esquema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e,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progredirem</a:t>
            </a:r>
            <a:r>
              <a:rPr dirty="0" sz="1200" spc="46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regime,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procuravam 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agentes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penais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corruptos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para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beneficiar.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376801" y="3811270"/>
            <a:ext cx="37001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operação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deflagrada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MP,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apoio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376801" y="3991927"/>
            <a:ext cx="369824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6465" algn="l"/>
                <a:tab pos="1316355" algn="l"/>
                <a:tab pos="2501265" algn="l"/>
                <a:tab pos="3599815" algn="l"/>
              </a:tabLst>
            </a:pPr>
            <a:r>
              <a:rPr dirty="0" sz="1200" spc="-10">
                <a:latin typeface="Arial"/>
                <a:cs typeface="Arial"/>
              </a:rPr>
              <a:t>Secretaria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Administração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Penitenciária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376801" y="4173156"/>
            <a:ext cx="369760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Ressocialização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(Seap),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4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Grupamento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376801" y="4354512"/>
            <a:ext cx="3701415" cy="5810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12700" marR="5080">
              <a:lnSpc>
                <a:spcPct val="101699"/>
              </a:lnSpc>
              <a:spcBef>
                <a:spcPts val="75"/>
              </a:spcBef>
            </a:pPr>
            <a:r>
              <a:rPr dirty="0" sz="1200">
                <a:latin typeface="Arial"/>
                <a:cs typeface="Arial"/>
              </a:rPr>
              <a:t>Especializado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Prisionais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(Geop),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Força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Integrada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Organizado </a:t>
            </a:r>
            <a:r>
              <a:rPr dirty="0" sz="1200">
                <a:latin typeface="Arial"/>
                <a:cs typeface="Arial"/>
              </a:rPr>
              <a:t>(Ficco)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Bahia.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4810090" y="5248275"/>
            <a:ext cx="2567305" cy="1609725"/>
            <a:chOff x="4810090" y="5248275"/>
            <a:chExt cx="2567305" cy="160972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10090" y="6581775"/>
              <a:ext cx="2567119" cy="276225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19650" y="5248275"/>
              <a:ext cx="2552700" cy="1343025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29606" y="1161957"/>
            <a:ext cx="3024338" cy="4595933"/>
          </a:xfrm>
          <a:prstGeom prst="rect">
            <a:avLst/>
          </a:prstGeom>
        </p:spPr>
      </p:pic>
      <p:sp>
        <p:nvSpPr>
          <p:cNvPr id="18" name="object 18" descr=""/>
          <p:cNvSpPr/>
          <p:nvPr/>
        </p:nvSpPr>
        <p:spPr>
          <a:xfrm>
            <a:off x="4205351" y="1109725"/>
            <a:ext cx="0" cy="5472430"/>
          </a:xfrm>
          <a:custGeom>
            <a:avLst/>
            <a:gdLst/>
            <a:ahLst/>
            <a:cxnLst/>
            <a:rect l="l" t="t" r="r" b="b"/>
            <a:pathLst>
              <a:path w="0" h="5472430">
                <a:moveTo>
                  <a:pt x="0" y="0"/>
                </a:moveTo>
                <a:lnTo>
                  <a:pt x="0" y="5471934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8253476" y="1109725"/>
            <a:ext cx="0" cy="5472430"/>
          </a:xfrm>
          <a:custGeom>
            <a:avLst/>
            <a:gdLst/>
            <a:ahLst/>
            <a:cxnLst/>
            <a:rect l="l" t="t" r="r" b="b"/>
            <a:pathLst>
              <a:path w="0" h="5472430">
                <a:moveTo>
                  <a:pt x="0" y="0"/>
                </a:moveTo>
                <a:lnTo>
                  <a:pt x="0" y="5471934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9544431" y="5982970"/>
            <a:ext cx="2387600" cy="571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0160">
              <a:lnSpc>
                <a:spcPts val="1435"/>
              </a:lnSpc>
              <a:spcBef>
                <a:spcPts val="100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em</a:t>
            </a:r>
            <a:r>
              <a:rPr dirty="0" u="sng" sz="1200" spc="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20/09/2024</a:t>
            </a:r>
            <a:endParaRPr sz="1200">
              <a:latin typeface="Arial"/>
              <a:cs typeface="Arial"/>
            </a:endParaRPr>
          </a:p>
          <a:p>
            <a:pPr algn="r" marR="16510">
              <a:lnSpc>
                <a:spcPts val="1425"/>
              </a:lnSpc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Notícia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adaptada.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Fonte: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MP/BA.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ts val="1435"/>
              </a:lnSpc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Clique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e</a:t>
            </a:r>
            <a:r>
              <a:rPr dirty="0" u="sng" sz="1200" spc="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confira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na</a:t>
            </a:r>
            <a:r>
              <a:rPr dirty="0" u="sng" sz="1200" spc="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6"/>
              </a:rPr>
              <a:t>íntegra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  <a:hlinkClick r:id="rId6"/>
              </a:rPr>
              <a:t>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444182" y="6342379"/>
            <a:ext cx="216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26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763" y="4762"/>
            <a:ext cx="12187555" cy="6853555"/>
          </a:xfrm>
          <a:custGeom>
            <a:avLst/>
            <a:gdLst/>
            <a:ahLst/>
            <a:cxnLst/>
            <a:rect l="l" t="t" r="r" b="b"/>
            <a:pathLst>
              <a:path w="12187555" h="6853555">
                <a:moveTo>
                  <a:pt x="12187236" y="0"/>
                </a:moveTo>
                <a:lnTo>
                  <a:pt x="0" y="0"/>
                </a:lnTo>
                <a:lnTo>
                  <a:pt x="0" y="6853237"/>
                </a:lnTo>
                <a:lnTo>
                  <a:pt x="12187236" y="6853237"/>
                </a:lnTo>
                <a:lnTo>
                  <a:pt x="12187236" y="0"/>
                </a:lnTo>
                <a:close/>
              </a:path>
            </a:pathLst>
          </a:custGeom>
          <a:solidFill>
            <a:srgbClr val="9F501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-1586" y="-1587"/>
            <a:ext cx="12200255" cy="6866255"/>
            <a:chOff x="-1586" y="-1587"/>
            <a:chExt cx="12200255" cy="6866255"/>
          </a:xfrm>
        </p:grpSpPr>
        <p:sp>
          <p:nvSpPr>
            <p:cNvPr id="4" name="object 4" descr=""/>
            <p:cNvSpPr/>
            <p:nvPr/>
          </p:nvSpPr>
          <p:spPr>
            <a:xfrm>
              <a:off x="4763" y="4762"/>
              <a:ext cx="12187555" cy="6853555"/>
            </a:xfrm>
            <a:custGeom>
              <a:avLst/>
              <a:gdLst/>
              <a:ahLst/>
              <a:cxnLst/>
              <a:rect l="l" t="t" r="r" b="b"/>
              <a:pathLst>
                <a:path w="12187555" h="6853555">
                  <a:moveTo>
                    <a:pt x="12187236" y="0"/>
                  </a:moveTo>
                  <a:lnTo>
                    <a:pt x="0" y="0"/>
                  </a:lnTo>
                  <a:lnTo>
                    <a:pt x="0" y="6853237"/>
                  </a:lnTo>
                </a:path>
              </a:pathLst>
            </a:custGeom>
            <a:ln w="12699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4324" y="6219825"/>
              <a:ext cx="466725" cy="4572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619125" y="3543300"/>
              <a:ext cx="6012180" cy="5715"/>
            </a:xfrm>
            <a:custGeom>
              <a:avLst/>
              <a:gdLst/>
              <a:ahLst/>
              <a:cxnLst/>
              <a:rect l="l" t="t" r="r" b="b"/>
              <a:pathLst>
                <a:path w="6012180" h="5714">
                  <a:moveTo>
                    <a:pt x="0" y="0"/>
                  </a:moveTo>
                  <a:lnTo>
                    <a:pt x="6012053" y="5587"/>
                  </a:lnTo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600">
                <a:solidFill>
                  <a:srgbClr val="FFFFFF"/>
                </a:solidFill>
              </a:rPr>
              <a:t>Notícias</a:t>
            </a:r>
            <a:r>
              <a:rPr dirty="0" sz="3600" spc="-60">
                <a:solidFill>
                  <a:srgbClr val="FFFFFF"/>
                </a:solidFill>
              </a:rPr>
              <a:t> </a:t>
            </a:r>
            <a:r>
              <a:rPr dirty="0" sz="3600" spc="-10">
                <a:solidFill>
                  <a:srgbClr val="FFFFFF"/>
                </a:solidFill>
              </a:rPr>
              <a:t>Externas</a:t>
            </a:r>
            <a:endParaRPr sz="3600"/>
          </a:p>
        </p:txBody>
      </p:sp>
      <p:grpSp>
        <p:nvGrpSpPr>
          <p:cNvPr id="8" name="object 8" descr=""/>
          <p:cNvGrpSpPr/>
          <p:nvPr/>
        </p:nvGrpSpPr>
        <p:grpSpPr>
          <a:xfrm>
            <a:off x="7239000" y="0"/>
            <a:ext cx="4953000" cy="6858000"/>
            <a:chOff x="7239000" y="0"/>
            <a:chExt cx="4953000" cy="6858000"/>
          </a:xfrm>
        </p:grpSpPr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25250" y="133350"/>
              <a:ext cx="457200" cy="457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39000" y="0"/>
              <a:ext cx="4953000" cy="68579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53800" y="6019800"/>
              <a:ext cx="833437" cy="833437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609917" y="3835717"/>
            <a:ext cx="233172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CNJ,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DEPEN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SSP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664"/>
              </a:lnSpc>
            </a:pPr>
            <a:fld id="{81D60167-4931-47E6-BA6A-407CBD079E47}" type="slidenum">
              <a:rPr dirty="0" spc="-25"/>
              <a:t>28</a:t>
            </a:fld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42925" y="1171575"/>
            <a:ext cx="10872470" cy="0"/>
          </a:xfrm>
          <a:custGeom>
            <a:avLst/>
            <a:gdLst/>
            <a:ahLst/>
            <a:cxnLst/>
            <a:rect l="l" t="t" r="r" b="b"/>
            <a:pathLst>
              <a:path w="10872470" h="0">
                <a:moveTo>
                  <a:pt x="0" y="0"/>
                </a:moveTo>
                <a:lnTo>
                  <a:pt x="10871962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972" y="1533331"/>
            <a:ext cx="3348205" cy="26053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0365" y="291528"/>
            <a:ext cx="11051540" cy="35750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Brasil</a:t>
            </a:r>
            <a:r>
              <a:rPr dirty="0" spc="170"/>
              <a:t> </a:t>
            </a:r>
            <a:r>
              <a:rPr dirty="0"/>
              <a:t>e</a:t>
            </a:r>
            <a:r>
              <a:rPr dirty="0" spc="75"/>
              <a:t> </a:t>
            </a:r>
            <a:r>
              <a:rPr dirty="0"/>
              <a:t>Portugal</a:t>
            </a:r>
            <a:r>
              <a:rPr dirty="0" spc="165"/>
              <a:t> </a:t>
            </a:r>
            <a:r>
              <a:rPr dirty="0"/>
              <a:t>assinam</a:t>
            </a:r>
            <a:r>
              <a:rPr dirty="0" spc="110"/>
              <a:t> </a:t>
            </a:r>
            <a:r>
              <a:rPr dirty="0"/>
              <a:t>declaração</a:t>
            </a:r>
            <a:r>
              <a:rPr dirty="0" spc="110"/>
              <a:t> </a:t>
            </a:r>
            <a:r>
              <a:rPr dirty="0"/>
              <a:t>de</a:t>
            </a:r>
            <a:r>
              <a:rPr dirty="0" spc="75"/>
              <a:t> </a:t>
            </a:r>
            <a:r>
              <a:rPr dirty="0"/>
              <a:t>cooperação</a:t>
            </a:r>
            <a:r>
              <a:rPr dirty="0" spc="190"/>
              <a:t> </a:t>
            </a:r>
            <a:r>
              <a:rPr dirty="0"/>
              <a:t>na</a:t>
            </a:r>
            <a:r>
              <a:rPr dirty="0" spc="75"/>
              <a:t> </a:t>
            </a:r>
            <a:r>
              <a:rPr dirty="0"/>
              <a:t>área</a:t>
            </a:r>
            <a:r>
              <a:rPr dirty="0" spc="160"/>
              <a:t> </a:t>
            </a:r>
            <a:r>
              <a:rPr dirty="0"/>
              <a:t>de</a:t>
            </a:r>
            <a:r>
              <a:rPr dirty="0" spc="75"/>
              <a:t> </a:t>
            </a:r>
            <a:r>
              <a:rPr dirty="0"/>
              <a:t>segurança</a:t>
            </a:r>
            <a:r>
              <a:rPr dirty="0" spc="75"/>
              <a:t> </a:t>
            </a:r>
            <a:r>
              <a:rPr dirty="0" spc="-10"/>
              <a:t>pública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2342895" y="701611"/>
            <a:ext cx="7103109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Lewandowski</a:t>
            </a:r>
            <a:r>
              <a:rPr dirty="0" sz="1400" spc="-8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</a:t>
            </a:r>
            <a:r>
              <a:rPr dirty="0" sz="1400" spc="-3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ministra</a:t>
            </a:r>
            <a:r>
              <a:rPr dirty="0" sz="1400" spc="-2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da</a:t>
            </a:r>
            <a:r>
              <a:rPr dirty="0" sz="1400" spc="-9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Administração</a:t>
            </a:r>
            <a:r>
              <a:rPr dirty="0" sz="1400" spc="-2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Interna</a:t>
            </a:r>
            <a:r>
              <a:rPr dirty="0" sz="1400" spc="-2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3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Portugal</a:t>
            </a:r>
            <a:r>
              <a:rPr dirty="0" sz="1400" spc="-7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tiveram</a:t>
            </a:r>
            <a:r>
              <a:rPr dirty="0" sz="1400" spc="-9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encontro</a:t>
            </a:r>
            <a:r>
              <a:rPr dirty="0" sz="1400" spc="-2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em</a:t>
            </a:r>
            <a:r>
              <a:rPr dirty="0" sz="1400" spc="-4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Lisboa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95275" y="1751266"/>
            <a:ext cx="11536680" cy="397129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3321685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Brasília,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1º/07/2024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–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Ricardo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Lewandowski,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Administração </a:t>
            </a:r>
            <a:r>
              <a:rPr dirty="0" sz="1200">
                <a:latin typeface="Arial"/>
                <a:cs typeface="Arial"/>
              </a:rPr>
              <a:t>Interna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Portugal,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Margarida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Blasco,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assinaram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declaração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reforçar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cooperação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área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nesta</a:t>
            </a:r>
            <a:r>
              <a:rPr dirty="0" sz="1200" spc="-10">
                <a:latin typeface="Arial"/>
                <a:cs typeface="Arial"/>
              </a:rPr>
              <a:t> segunda-</a:t>
            </a:r>
            <a:r>
              <a:rPr dirty="0" sz="1200">
                <a:latin typeface="Arial"/>
                <a:cs typeface="Arial"/>
              </a:rPr>
              <a:t>feira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(1º),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Lisboa.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200">
              <a:latin typeface="Arial"/>
              <a:cs typeface="Arial"/>
            </a:endParaRPr>
          </a:p>
          <a:p>
            <a:pPr algn="just" marL="3321685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manter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ampliar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 ações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conjuntas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já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realizadas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dois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países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prevenir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lutar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-25">
                <a:latin typeface="Arial"/>
                <a:cs typeface="Arial"/>
              </a:rPr>
              <a:t> as</a:t>
            </a:r>
            <a:endParaRPr sz="1200">
              <a:latin typeface="Arial"/>
              <a:cs typeface="Arial"/>
            </a:endParaRPr>
          </a:p>
          <a:p>
            <a:pPr algn="just" marL="3321685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diferentes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criminalidade.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1200">
              <a:latin typeface="Arial"/>
              <a:cs typeface="Arial"/>
            </a:endParaRPr>
          </a:p>
          <a:p>
            <a:pPr algn="just" marL="3321685" marR="5080">
              <a:lnSpc>
                <a:spcPct val="100800"/>
              </a:lnSpc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documento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“Declaração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conjunta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relativa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reforço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cooperação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domínio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administração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interna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pública”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prevê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três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modalidades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atuação: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reforço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cooperação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matéria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ordem </a:t>
            </a:r>
            <a:r>
              <a:rPr dirty="0" sz="1200">
                <a:latin typeface="Arial"/>
                <a:cs typeface="Arial"/>
              </a:rPr>
              <a:t>pública;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intensificação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prevenção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luta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diferentes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formas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criminalidade;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desenvolvimento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cooperação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domínio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rodoviária.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principais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estão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prevenção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mulheres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comunidades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vulneráveis;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trânsito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 destino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produtos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ilícitos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 de</a:t>
            </a:r>
            <a:r>
              <a:rPr dirty="0" sz="1200" spc="-10">
                <a:latin typeface="Arial"/>
                <a:cs typeface="Arial"/>
              </a:rPr>
              <a:t> fluxos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criminosos;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cibercriminalidade;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tráfico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drogas.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Outro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foco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ações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será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promover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estratégias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redução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acidentes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estradas.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acordo,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reafirmam 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necessidade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troca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experiências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boas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práticas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unidades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 pública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países,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realização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formação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treinamentos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conjunto.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1200">
              <a:latin typeface="Arial"/>
              <a:cs typeface="Arial"/>
            </a:endParaRPr>
          </a:p>
          <a:p>
            <a:pPr marL="12700" marR="176530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Lewandowski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Margarida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determinaram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equipes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técnicas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desenvolvam,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até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fim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ano,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plano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ação,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previsão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medidas </a:t>
            </a:r>
            <a:r>
              <a:rPr dirty="0" sz="1200">
                <a:latin typeface="Arial"/>
                <a:cs typeface="Arial"/>
              </a:rPr>
              <a:t>concretas,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voltado</a:t>
            </a:r>
            <a:r>
              <a:rPr dirty="0" sz="1200" spc="-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organizado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transnacional.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95275" y="5875972"/>
            <a:ext cx="309118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u="sng" sz="14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Leia</a:t>
            </a:r>
            <a:r>
              <a:rPr dirty="0" u="sng" sz="1400" spc="-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4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na</a:t>
            </a:r>
            <a:r>
              <a:rPr dirty="0" u="sng" sz="1400" spc="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4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íntegra</a:t>
            </a:r>
            <a:r>
              <a:rPr dirty="0" u="sng" sz="1400" spc="-5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4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o</a:t>
            </a:r>
            <a:r>
              <a:rPr dirty="0" u="sng" sz="1400" spc="-1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4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documento</a:t>
            </a:r>
            <a:r>
              <a:rPr dirty="0" u="sng" sz="1400" spc="-5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assinado.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248520" y="5856604"/>
            <a:ext cx="2418715" cy="571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150">
              <a:lnSpc>
                <a:spcPts val="1435"/>
              </a:lnSpc>
              <a:spcBef>
                <a:spcPts val="100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Clique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aqui</a:t>
            </a:r>
            <a:r>
              <a:rPr dirty="0" u="sng" sz="1200" spc="-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para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ler na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íntegra.</a:t>
            </a:r>
            <a:endParaRPr sz="1200">
              <a:latin typeface="Arial"/>
              <a:cs typeface="Arial"/>
            </a:endParaRPr>
          </a:p>
          <a:p>
            <a:pPr marL="12700" marR="5080" indent="15875">
              <a:lnSpc>
                <a:spcPts val="1430"/>
              </a:lnSpc>
              <a:spcBef>
                <a:spcPts val="50"/>
              </a:spcBef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veiculada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01/07/2024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Notícia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adaptada.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Fonte: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GOV.BR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0" name="object 10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664"/>
              </a:lnSpc>
            </a:pPr>
            <a:fld id="{81D60167-4931-47E6-BA6A-407CBD079E47}" type="slidenum">
              <a:rPr dirty="0" spc="-25"/>
              <a:t>28</a:t>
            </a:fld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9342" y="280098"/>
            <a:ext cx="10017125" cy="35750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Werner:</a:t>
            </a:r>
            <a:r>
              <a:rPr dirty="0" spc="90"/>
              <a:t> </a:t>
            </a:r>
            <a:r>
              <a:rPr dirty="0"/>
              <a:t>"Hoje</a:t>
            </a:r>
            <a:r>
              <a:rPr dirty="0" spc="65"/>
              <a:t> </a:t>
            </a:r>
            <a:r>
              <a:rPr dirty="0"/>
              <a:t>temos</a:t>
            </a:r>
            <a:r>
              <a:rPr dirty="0" spc="145"/>
              <a:t> </a:t>
            </a:r>
            <a:r>
              <a:rPr dirty="0"/>
              <a:t>mais</a:t>
            </a:r>
            <a:r>
              <a:rPr dirty="0" spc="140"/>
              <a:t> </a:t>
            </a:r>
            <a:r>
              <a:rPr dirty="0"/>
              <a:t>de</a:t>
            </a:r>
            <a:r>
              <a:rPr dirty="0" spc="65"/>
              <a:t> </a:t>
            </a:r>
            <a:r>
              <a:rPr dirty="0"/>
              <a:t>1.300</a:t>
            </a:r>
            <a:r>
              <a:rPr dirty="0" spc="145"/>
              <a:t> </a:t>
            </a:r>
            <a:r>
              <a:rPr dirty="0"/>
              <a:t>câmeras</a:t>
            </a:r>
            <a:r>
              <a:rPr dirty="0" spc="65"/>
              <a:t> </a:t>
            </a:r>
            <a:r>
              <a:rPr dirty="0"/>
              <a:t>em</a:t>
            </a:r>
            <a:r>
              <a:rPr dirty="0" spc="170"/>
              <a:t> </a:t>
            </a:r>
            <a:r>
              <a:rPr dirty="0"/>
              <a:t>funcionamento</a:t>
            </a:r>
            <a:r>
              <a:rPr dirty="0" spc="170"/>
              <a:t> </a:t>
            </a:r>
            <a:r>
              <a:rPr dirty="0"/>
              <a:t>no</a:t>
            </a:r>
            <a:r>
              <a:rPr dirty="0" spc="100"/>
              <a:t> </a:t>
            </a:r>
            <a:r>
              <a:rPr dirty="0" spc="-10"/>
              <a:t>estado"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209550" y="1095375"/>
            <a:ext cx="11304270" cy="0"/>
          </a:xfrm>
          <a:custGeom>
            <a:avLst/>
            <a:gdLst/>
            <a:ahLst/>
            <a:cxnLst/>
            <a:rect l="l" t="t" r="r" b="b"/>
            <a:pathLst>
              <a:path w="11304270" h="0">
                <a:moveTo>
                  <a:pt x="0" y="0"/>
                </a:moveTo>
                <a:lnTo>
                  <a:pt x="11304016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7791427" y="1609725"/>
            <a:ext cx="3957954" cy="5048885"/>
            <a:chOff x="7791427" y="1609725"/>
            <a:chExt cx="3957954" cy="504888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91427" y="5543613"/>
              <a:ext cx="3957745" cy="111437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00974" y="1609725"/>
              <a:ext cx="3943350" cy="3943350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289877" y="1896427"/>
            <a:ext cx="7214870" cy="304165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6985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secretário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Marcelo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Werner,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Secretaria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Pública,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afirmou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1.300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câmeras </a:t>
            </a:r>
            <a:r>
              <a:rPr dirty="0" sz="1200">
                <a:latin typeface="Arial"/>
                <a:cs typeface="Arial"/>
              </a:rPr>
              <a:t>corporais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já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estão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efetivo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policial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estado.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Segundo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ele,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equipamento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traz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mais </a:t>
            </a:r>
            <a:r>
              <a:rPr dirty="0" sz="1200" spc="-10">
                <a:latin typeface="Arial"/>
                <a:cs typeface="Arial"/>
              </a:rPr>
              <a:t>transparência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ação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militares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população.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715">
              <a:lnSpc>
                <a:spcPct val="100099"/>
              </a:lnSpc>
            </a:pPr>
            <a:r>
              <a:rPr dirty="0" sz="1200">
                <a:latin typeface="Arial"/>
                <a:cs typeface="Arial"/>
              </a:rPr>
              <a:t>"A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fez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primeiro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saque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nossa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licitação,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1.110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câmeras,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tínhamos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200,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seja,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hoje </a:t>
            </a:r>
            <a:r>
              <a:rPr dirty="0" sz="1200">
                <a:latin typeface="Arial"/>
                <a:cs typeface="Arial"/>
              </a:rPr>
              <a:t>temos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1.300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câmeras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funcionamento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estado.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vem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trabalhando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para </a:t>
            </a:r>
            <a:r>
              <a:rPr dirty="0" sz="1200">
                <a:latin typeface="Arial"/>
                <a:cs typeface="Arial"/>
              </a:rPr>
              <a:t>aumentar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utilização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câmera,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destaca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câmera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proteção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individual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policial.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traz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transparência 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ação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policial,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população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 policial.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 que</a:t>
            </a:r>
            <a:r>
              <a:rPr dirty="0" sz="1200" spc="-10">
                <a:latin typeface="Arial"/>
                <a:cs typeface="Arial"/>
              </a:rPr>
              <a:t> nossos </a:t>
            </a:r>
            <a:r>
              <a:rPr dirty="0" sz="1200">
                <a:latin typeface="Arial"/>
                <a:cs typeface="Arial"/>
              </a:rPr>
              <a:t>policiais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cada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vez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melhore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capacitação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prova.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planos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para </a:t>
            </a:r>
            <a:r>
              <a:rPr dirty="0" sz="1200">
                <a:latin typeface="Arial"/>
                <a:cs typeface="Arial"/>
              </a:rPr>
              <a:t>levar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isso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interior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estado",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afirmou.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00400"/>
              </a:lnSpc>
            </a:pPr>
            <a:r>
              <a:rPr dirty="0" sz="1200">
                <a:latin typeface="Arial"/>
                <a:cs typeface="Arial"/>
              </a:rPr>
              <a:t>Werner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falou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decisão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STF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descriminalizar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porte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maconha.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"A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não </a:t>
            </a:r>
            <a:r>
              <a:rPr dirty="0" sz="1200">
                <a:latin typeface="Arial"/>
                <a:cs typeface="Arial"/>
              </a:rPr>
              <a:t>questiona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legislação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nem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decisão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Supremo,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soberano.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vai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orientar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forças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partir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trânsito em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julgado.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outro lado,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independe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decisão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Supremo,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vai </a:t>
            </a:r>
            <a:r>
              <a:rPr dirty="0" sz="1200">
                <a:latin typeface="Arial"/>
                <a:cs typeface="Arial"/>
              </a:rPr>
              <a:t>fazer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organizado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tráfico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drogas.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Eles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grandes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responsáveis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pela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nosso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estado",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pontuou.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020951" y="691134"/>
            <a:ext cx="8140065" cy="2425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Secretário</a:t>
            </a:r>
            <a:r>
              <a:rPr dirty="0" sz="1400" spc="-6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explicou</a:t>
            </a:r>
            <a:r>
              <a:rPr dirty="0" sz="1400" spc="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uso</a:t>
            </a:r>
            <a:r>
              <a:rPr dirty="0" sz="1400" spc="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equipamento</a:t>
            </a:r>
            <a:r>
              <a:rPr dirty="0" sz="1400" spc="-5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corporal</a:t>
            </a:r>
            <a:r>
              <a:rPr dirty="0" sz="1400" spc="4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6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policiais</a:t>
            </a:r>
            <a:r>
              <a:rPr dirty="0" sz="1400" spc="2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militares</a:t>
            </a:r>
            <a:r>
              <a:rPr dirty="0" sz="1400" spc="-5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</a:t>
            </a:r>
            <a:r>
              <a:rPr dirty="0" sz="1400" spc="2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descriminalização</a:t>
            </a:r>
            <a:r>
              <a:rPr dirty="0" sz="1400" spc="-6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da</a:t>
            </a:r>
            <a:r>
              <a:rPr dirty="0" sz="1400" spc="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maconha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420606" y="5856604"/>
            <a:ext cx="224599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Clique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aqui</a:t>
            </a:r>
            <a:r>
              <a:rPr dirty="0" u="sng" sz="1200" spc="-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para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ler na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íntegra.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9139555" y="6052363"/>
            <a:ext cx="2541905" cy="37782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 marR="5080" indent="125095">
              <a:lnSpc>
                <a:spcPts val="1430"/>
              </a:lnSpc>
              <a:spcBef>
                <a:spcPts val="45"/>
              </a:spcBef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veiculada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02/07/2024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Notícia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adaptada.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Fonte: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A</a:t>
            </a:r>
            <a:r>
              <a:rPr dirty="0" u="sng" sz="1200" spc="-8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4"/>
              </a:rPr>
              <a:t>TARDE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29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675005" cy="532765"/>
          </a:xfrm>
          <a:custGeom>
            <a:avLst/>
            <a:gdLst/>
            <a:ahLst/>
            <a:cxnLst/>
            <a:rect l="l" t="t" r="r" b="b"/>
            <a:pathLst>
              <a:path w="675005" h="532765">
                <a:moveTo>
                  <a:pt x="0" y="532384"/>
                </a:moveTo>
                <a:lnTo>
                  <a:pt x="674724" y="532384"/>
                </a:lnTo>
                <a:lnTo>
                  <a:pt x="674724" y="0"/>
                </a:lnTo>
                <a:lnTo>
                  <a:pt x="0" y="0"/>
                </a:lnTo>
                <a:lnTo>
                  <a:pt x="0" y="532384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0"/>
            <a:ext cx="12187555" cy="1082675"/>
          </a:xfrm>
          <a:custGeom>
            <a:avLst/>
            <a:gdLst/>
            <a:ahLst/>
            <a:cxnLst/>
            <a:rect l="l" t="t" r="r" b="b"/>
            <a:pathLst>
              <a:path w="12187555" h="1082675">
                <a:moveTo>
                  <a:pt x="674712" y="570484"/>
                </a:moveTo>
                <a:lnTo>
                  <a:pt x="0" y="570484"/>
                </a:lnTo>
                <a:lnTo>
                  <a:pt x="0" y="1082294"/>
                </a:lnTo>
                <a:lnTo>
                  <a:pt x="674712" y="1082294"/>
                </a:lnTo>
                <a:lnTo>
                  <a:pt x="674712" y="570484"/>
                </a:lnTo>
                <a:close/>
              </a:path>
              <a:path w="12187555" h="1082675">
                <a:moveTo>
                  <a:pt x="12187504" y="0"/>
                </a:moveTo>
                <a:lnTo>
                  <a:pt x="674712" y="0"/>
                </a:lnTo>
                <a:lnTo>
                  <a:pt x="674712" y="532384"/>
                </a:lnTo>
                <a:lnTo>
                  <a:pt x="12187504" y="532384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0" y="570483"/>
            <a:ext cx="12187555" cy="1026794"/>
          </a:xfrm>
          <a:custGeom>
            <a:avLst/>
            <a:gdLst/>
            <a:ahLst/>
            <a:cxnLst/>
            <a:rect l="l" t="t" r="r" b="b"/>
            <a:pathLst>
              <a:path w="12187555" h="1026794">
                <a:moveTo>
                  <a:pt x="12187504" y="0"/>
                </a:moveTo>
                <a:lnTo>
                  <a:pt x="674712" y="0"/>
                </a:lnTo>
                <a:lnTo>
                  <a:pt x="674712" y="511771"/>
                </a:lnTo>
                <a:lnTo>
                  <a:pt x="0" y="511771"/>
                </a:lnTo>
                <a:lnTo>
                  <a:pt x="0" y="1026541"/>
                </a:lnTo>
                <a:lnTo>
                  <a:pt x="674712" y="1026541"/>
                </a:lnTo>
                <a:lnTo>
                  <a:pt x="674712" y="511810"/>
                </a:lnTo>
                <a:lnTo>
                  <a:pt x="12187504" y="511810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0" y="1082255"/>
            <a:ext cx="12187555" cy="965835"/>
          </a:xfrm>
          <a:custGeom>
            <a:avLst/>
            <a:gdLst/>
            <a:ahLst/>
            <a:cxnLst/>
            <a:rect l="l" t="t" r="r" b="b"/>
            <a:pathLst>
              <a:path w="12187555" h="965835">
                <a:moveTo>
                  <a:pt x="674712" y="514819"/>
                </a:moveTo>
                <a:lnTo>
                  <a:pt x="0" y="514819"/>
                </a:lnTo>
                <a:lnTo>
                  <a:pt x="0" y="965238"/>
                </a:lnTo>
                <a:lnTo>
                  <a:pt x="674712" y="965238"/>
                </a:lnTo>
                <a:lnTo>
                  <a:pt x="674712" y="514819"/>
                </a:lnTo>
                <a:close/>
              </a:path>
              <a:path w="12187555" h="965835">
                <a:moveTo>
                  <a:pt x="12187504" y="0"/>
                </a:moveTo>
                <a:lnTo>
                  <a:pt x="674712" y="0"/>
                </a:lnTo>
                <a:lnTo>
                  <a:pt x="674712" y="514769"/>
                </a:lnTo>
                <a:lnTo>
                  <a:pt x="12187504" y="514769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0" y="1597075"/>
            <a:ext cx="12187555" cy="852805"/>
          </a:xfrm>
          <a:custGeom>
            <a:avLst/>
            <a:gdLst/>
            <a:ahLst/>
            <a:cxnLst/>
            <a:rect l="l" t="t" r="r" b="b"/>
            <a:pathLst>
              <a:path w="12187555" h="852805">
                <a:moveTo>
                  <a:pt x="674712" y="450469"/>
                </a:moveTo>
                <a:lnTo>
                  <a:pt x="0" y="450469"/>
                </a:lnTo>
                <a:lnTo>
                  <a:pt x="0" y="852627"/>
                </a:lnTo>
                <a:lnTo>
                  <a:pt x="674712" y="852627"/>
                </a:lnTo>
                <a:lnTo>
                  <a:pt x="674712" y="450469"/>
                </a:lnTo>
                <a:close/>
              </a:path>
              <a:path w="12187555" h="852805">
                <a:moveTo>
                  <a:pt x="12187504" y="0"/>
                </a:moveTo>
                <a:lnTo>
                  <a:pt x="674712" y="0"/>
                </a:lnTo>
                <a:lnTo>
                  <a:pt x="674712" y="450418"/>
                </a:lnTo>
                <a:lnTo>
                  <a:pt x="12187504" y="45041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0" y="2047544"/>
            <a:ext cx="12187555" cy="852805"/>
          </a:xfrm>
          <a:custGeom>
            <a:avLst/>
            <a:gdLst/>
            <a:ahLst/>
            <a:cxnLst/>
            <a:rect l="l" t="t" r="r" b="b"/>
            <a:pathLst>
              <a:path w="12187555" h="852805">
                <a:moveTo>
                  <a:pt x="12187504" y="0"/>
                </a:moveTo>
                <a:lnTo>
                  <a:pt x="674712" y="0"/>
                </a:lnTo>
                <a:lnTo>
                  <a:pt x="674712" y="402082"/>
                </a:lnTo>
                <a:lnTo>
                  <a:pt x="0" y="402082"/>
                </a:lnTo>
                <a:lnTo>
                  <a:pt x="0" y="852500"/>
                </a:lnTo>
                <a:lnTo>
                  <a:pt x="674712" y="852500"/>
                </a:lnTo>
                <a:lnTo>
                  <a:pt x="674712" y="402158"/>
                </a:lnTo>
                <a:lnTo>
                  <a:pt x="12187504" y="40215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0" y="2449626"/>
            <a:ext cx="12187555" cy="933450"/>
          </a:xfrm>
          <a:custGeom>
            <a:avLst/>
            <a:gdLst/>
            <a:ahLst/>
            <a:cxnLst/>
            <a:rect l="l" t="t" r="r" b="b"/>
            <a:pathLst>
              <a:path w="12187555" h="933450">
                <a:moveTo>
                  <a:pt x="674712" y="450430"/>
                </a:moveTo>
                <a:lnTo>
                  <a:pt x="0" y="450430"/>
                </a:lnTo>
                <a:lnTo>
                  <a:pt x="0" y="933018"/>
                </a:lnTo>
                <a:lnTo>
                  <a:pt x="674712" y="933018"/>
                </a:lnTo>
                <a:lnTo>
                  <a:pt x="674712" y="450430"/>
                </a:lnTo>
                <a:close/>
              </a:path>
              <a:path w="12187555" h="933450">
                <a:moveTo>
                  <a:pt x="12187504" y="0"/>
                </a:moveTo>
                <a:lnTo>
                  <a:pt x="674712" y="0"/>
                </a:lnTo>
                <a:lnTo>
                  <a:pt x="674712" y="450418"/>
                </a:lnTo>
                <a:lnTo>
                  <a:pt x="12187504" y="45041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0" y="2900057"/>
            <a:ext cx="12187555" cy="981710"/>
          </a:xfrm>
          <a:custGeom>
            <a:avLst/>
            <a:gdLst/>
            <a:ahLst/>
            <a:cxnLst/>
            <a:rect l="l" t="t" r="r" b="b"/>
            <a:pathLst>
              <a:path w="12187555" h="981710">
                <a:moveTo>
                  <a:pt x="674712" y="482638"/>
                </a:moveTo>
                <a:lnTo>
                  <a:pt x="0" y="482638"/>
                </a:lnTo>
                <a:lnTo>
                  <a:pt x="0" y="981316"/>
                </a:lnTo>
                <a:lnTo>
                  <a:pt x="674712" y="981316"/>
                </a:lnTo>
                <a:lnTo>
                  <a:pt x="674712" y="482638"/>
                </a:lnTo>
                <a:close/>
              </a:path>
              <a:path w="12187555" h="981710">
                <a:moveTo>
                  <a:pt x="12187504" y="0"/>
                </a:moveTo>
                <a:lnTo>
                  <a:pt x="674712" y="0"/>
                </a:lnTo>
                <a:lnTo>
                  <a:pt x="674712" y="482587"/>
                </a:lnTo>
                <a:lnTo>
                  <a:pt x="12187504" y="482587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0" y="3382695"/>
            <a:ext cx="12187555" cy="949325"/>
          </a:xfrm>
          <a:custGeom>
            <a:avLst/>
            <a:gdLst/>
            <a:ahLst/>
            <a:cxnLst/>
            <a:rect l="l" t="t" r="r" b="b"/>
            <a:pathLst>
              <a:path w="12187555" h="949325">
                <a:moveTo>
                  <a:pt x="12187504" y="0"/>
                </a:moveTo>
                <a:lnTo>
                  <a:pt x="674712" y="0"/>
                </a:lnTo>
                <a:lnTo>
                  <a:pt x="674712" y="498602"/>
                </a:lnTo>
                <a:lnTo>
                  <a:pt x="0" y="498602"/>
                </a:lnTo>
                <a:lnTo>
                  <a:pt x="0" y="949020"/>
                </a:lnTo>
                <a:lnTo>
                  <a:pt x="674712" y="949020"/>
                </a:lnTo>
                <a:lnTo>
                  <a:pt x="674712" y="498678"/>
                </a:lnTo>
                <a:lnTo>
                  <a:pt x="12187504" y="49867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0" y="3881297"/>
            <a:ext cx="12187555" cy="981710"/>
          </a:xfrm>
          <a:custGeom>
            <a:avLst/>
            <a:gdLst/>
            <a:ahLst/>
            <a:cxnLst/>
            <a:rect l="l" t="t" r="r" b="b"/>
            <a:pathLst>
              <a:path w="12187555" h="981710">
                <a:moveTo>
                  <a:pt x="674712" y="450430"/>
                </a:moveTo>
                <a:lnTo>
                  <a:pt x="0" y="450430"/>
                </a:lnTo>
                <a:lnTo>
                  <a:pt x="0" y="981278"/>
                </a:lnTo>
                <a:lnTo>
                  <a:pt x="674712" y="981278"/>
                </a:lnTo>
                <a:lnTo>
                  <a:pt x="674712" y="450430"/>
                </a:lnTo>
                <a:close/>
              </a:path>
              <a:path w="12187555" h="981710">
                <a:moveTo>
                  <a:pt x="12187504" y="0"/>
                </a:moveTo>
                <a:lnTo>
                  <a:pt x="674712" y="0"/>
                </a:lnTo>
                <a:lnTo>
                  <a:pt x="674712" y="450418"/>
                </a:lnTo>
                <a:lnTo>
                  <a:pt x="12187504" y="45041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0" y="4331728"/>
            <a:ext cx="12187555" cy="1049020"/>
          </a:xfrm>
          <a:custGeom>
            <a:avLst/>
            <a:gdLst/>
            <a:ahLst/>
            <a:cxnLst/>
            <a:rect l="l" t="t" r="r" b="b"/>
            <a:pathLst>
              <a:path w="12187555" h="1049020">
                <a:moveTo>
                  <a:pt x="674712" y="530847"/>
                </a:moveTo>
                <a:lnTo>
                  <a:pt x="0" y="530847"/>
                </a:lnTo>
                <a:lnTo>
                  <a:pt x="0" y="1049007"/>
                </a:lnTo>
                <a:lnTo>
                  <a:pt x="674712" y="1049007"/>
                </a:lnTo>
                <a:lnTo>
                  <a:pt x="674712" y="530847"/>
                </a:lnTo>
                <a:close/>
              </a:path>
              <a:path w="12187555" h="1049020">
                <a:moveTo>
                  <a:pt x="12187504" y="0"/>
                </a:moveTo>
                <a:lnTo>
                  <a:pt x="674712" y="0"/>
                </a:lnTo>
                <a:lnTo>
                  <a:pt x="674712" y="530847"/>
                </a:lnTo>
                <a:lnTo>
                  <a:pt x="12187504" y="530847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0" y="4862576"/>
            <a:ext cx="12187555" cy="1017269"/>
          </a:xfrm>
          <a:custGeom>
            <a:avLst/>
            <a:gdLst/>
            <a:ahLst/>
            <a:cxnLst/>
            <a:rect l="l" t="t" r="r" b="b"/>
            <a:pathLst>
              <a:path w="12187555" h="1017270">
                <a:moveTo>
                  <a:pt x="674712" y="518198"/>
                </a:moveTo>
                <a:lnTo>
                  <a:pt x="0" y="518198"/>
                </a:lnTo>
                <a:lnTo>
                  <a:pt x="0" y="1016876"/>
                </a:lnTo>
                <a:lnTo>
                  <a:pt x="674712" y="1016876"/>
                </a:lnTo>
                <a:lnTo>
                  <a:pt x="674712" y="518198"/>
                </a:lnTo>
                <a:close/>
              </a:path>
              <a:path w="12187555" h="1017270">
                <a:moveTo>
                  <a:pt x="12187504" y="0"/>
                </a:moveTo>
                <a:lnTo>
                  <a:pt x="674712" y="0"/>
                </a:lnTo>
                <a:lnTo>
                  <a:pt x="674712" y="518160"/>
                </a:lnTo>
                <a:lnTo>
                  <a:pt x="12187504" y="518160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0" y="5380773"/>
            <a:ext cx="12187555" cy="1013460"/>
          </a:xfrm>
          <a:custGeom>
            <a:avLst/>
            <a:gdLst/>
            <a:ahLst/>
            <a:cxnLst/>
            <a:rect l="l" t="t" r="r" b="b"/>
            <a:pathLst>
              <a:path w="12187555" h="1013460">
                <a:moveTo>
                  <a:pt x="674712" y="498678"/>
                </a:moveTo>
                <a:lnTo>
                  <a:pt x="0" y="498678"/>
                </a:lnTo>
                <a:lnTo>
                  <a:pt x="0" y="1013447"/>
                </a:lnTo>
                <a:lnTo>
                  <a:pt x="674712" y="1013447"/>
                </a:lnTo>
                <a:lnTo>
                  <a:pt x="674712" y="498678"/>
                </a:lnTo>
                <a:close/>
              </a:path>
              <a:path w="12187555" h="1013460">
                <a:moveTo>
                  <a:pt x="12187504" y="0"/>
                </a:moveTo>
                <a:lnTo>
                  <a:pt x="674712" y="0"/>
                </a:lnTo>
                <a:lnTo>
                  <a:pt x="674712" y="498678"/>
                </a:lnTo>
                <a:lnTo>
                  <a:pt x="12187504" y="498678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0" y="5879452"/>
            <a:ext cx="12187555" cy="979169"/>
          </a:xfrm>
          <a:custGeom>
            <a:avLst/>
            <a:gdLst/>
            <a:ahLst/>
            <a:cxnLst/>
            <a:rect l="l" t="t" r="r" b="b"/>
            <a:pathLst>
              <a:path w="12187555" h="979170">
                <a:moveTo>
                  <a:pt x="674712" y="514769"/>
                </a:moveTo>
                <a:lnTo>
                  <a:pt x="0" y="514769"/>
                </a:lnTo>
                <a:lnTo>
                  <a:pt x="0" y="978547"/>
                </a:lnTo>
                <a:lnTo>
                  <a:pt x="674712" y="978547"/>
                </a:lnTo>
                <a:lnTo>
                  <a:pt x="674712" y="514769"/>
                </a:lnTo>
                <a:close/>
              </a:path>
              <a:path w="12187555" h="979170">
                <a:moveTo>
                  <a:pt x="12187504" y="0"/>
                </a:moveTo>
                <a:lnTo>
                  <a:pt x="674712" y="0"/>
                </a:lnTo>
                <a:lnTo>
                  <a:pt x="674712" y="514769"/>
                </a:lnTo>
                <a:lnTo>
                  <a:pt x="12187504" y="514769"/>
                </a:lnTo>
                <a:lnTo>
                  <a:pt x="121875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674712" y="6394216"/>
            <a:ext cx="11513185" cy="464184"/>
          </a:xfrm>
          <a:custGeom>
            <a:avLst/>
            <a:gdLst/>
            <a:ahLst/>
            <a:cxnLst/>
            <a:rect l="l" t="t" r="r" b="b"/>
            <a:pathLst>
              <a:path w="11513185" h="464184">
                <a:moveTo>
                  <a:pt x="11512804" y="0"/>
                </a:moveTo>
                <a:lnTo>
                  <a:pt x="0" y="0"/>
                </a:lnTo>
                <a:lnTo>
                  <a:pt x="0" y="463783"/>
                </a:lnTo>
                <a:lnTo>
                  <a:pt x="11512804" y="463783"/>
                </a:lnTo>
                <a:lnTo>
                  <a:pt x="11512804" y="0"/>
                </a:lnTo>
                <a:close/>
              </a:path>
            </a:pathLst>
          </a:custGeom>
          <a:solidFill>
            <a:srgbClr val="EFEEEE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7" name="object 17" descr=""/>
          <p:cNvGraphicFramePr>
            <a:graphicFrameLocks noGrp="1"/>
          </p:cNvGraphicFramePr>
          <p:nvPr/>
        </p:nvGraphicFramePr>
        <p:xfrm>
          <a:off x="668362" y="0"/>
          <a:ext cx="11600180" cy="68548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11915"/>
              </a:tblGrid>
              <a:tr h="5511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MPBA</a:t>
                      </a:r>
                      <a:r>
                        <a:rPr dirty="0" sz="1400" spc="-10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terá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acesso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direto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sistema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monitoramento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mortes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por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intervenção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agentes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estado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748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308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Denúncia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MPBA</a:t>
                      </a:r>
                      <a:r>
                        <a:rPr dirty="0" sz="1400" spc="-10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leva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júri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popular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policial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militar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que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fugiu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Batalhão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Choque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‘Operação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Falta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Grave’: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Quatro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agentes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penais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são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presos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por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corrupção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associação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criminosa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4605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5021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Brasil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Portugal</a:t>
                      </a:r>
                      <a:r>
                        <a:rPr dirty="0" sz="14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assinam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declaração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cooperação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na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área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segurança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pública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493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Werner: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"Hoje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temos</a:t>
                      </a:r>
                      <a:r>
                        <a:rPr dirty="0" sz="1400" spc="-7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mais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1.300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câmeras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funcionamento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no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estado"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9080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5021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discurso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governo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para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minar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resistências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à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PEC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Segurança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557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Lula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diz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que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quer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debater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com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governadores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mudanças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na segurança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pública: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'Governo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federal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quer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participar'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3271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Dados</a:t>
                      </a:r>
                      <a:r>
                        <a:rPr dirty="0" sz="1400" spc="-7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 mortes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SSP-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BA</a:t>
                      </a:r>
                      <a:r>
                        <a:rPr dirty="0" sz="1400" spc="-1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Fogo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Cruzado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têm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divergências</a:t>
                      </a:r>
                      <a:r>
                        <a:rPr dirty="0" sz="1400" spc="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Salvador e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RMS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4097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5021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simpósio,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conselheiro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CNMP</a:t>
                      </a:r>
                      <a:r>
                        <a:rPr dirty="0" sz="1400" spc="-7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Jaime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 Cassio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Miranda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aborda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execução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penal</a:t>
                      </a:r>
                      <a:r>
                        <a:rPr dirty="0" sz="14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à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luz</a:t>
                      </a:r>
                      <a:r>
                        <a:rPr dirty="0" sz="1400" spc="-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 método</a:t>
                      </a:r>
                      <a:r>
                        <a:rPr dirty="0" sz="1400" spc="-9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Apac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747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Lula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reúne com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ministros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para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tratar</a:t>
                      </a:r>
                      <a:r>
                        <a:rPr dirty="0" sz="1400" spc="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PEC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segurança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pública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875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1440" marR="76200">
                        <a:lnSpc>
                          <a:spcPct val="102899"/>
                        </a:lnSpc>
                        <a:spcBef>
                          <a:spcPts val="31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Mais</a:t>
                      </a:r>
                      <a:r>
                        <a:rPr dirty="0" sz="1400" spc="2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2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15</a:t>
                      </a:r>
                      <a:r>
                        <a:rPr dirty="0" sz="1400" spc="2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mil</a:t>
                      </a:r>
                      <a:r>
                        <a:rPr dirty="0" sz="1400" spc="2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crianças</a:t>
                      </a:r>
                      <a:r>
                        <a:rPr dirty="0" sz="1400" spc="2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400" spc="2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adolescentes</a:t>
                      </a:r>
                      <a:r>
                        <a:rPr dirty="0" sz="1400" spc="2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foram</a:t>
                      </a:r>
                      <a:r>
                        <a:rPr dirty="0" sz="1400" spc="2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mortos</a:t>
                      </a:r>
                      <a:r>
                        <a:rPr dirty="0" sz="1400" spc="204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2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forma</a:t>
                      </a:r>
                      <a:r>
                        <a:rPr dirty="0" sz="1400" spc="18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violenta</a:t>
                      </a:r>
                      <a:r>
                        <a:rPr dirty="0" sz="1400" spc="2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no</a:t>
                      </a:r>
                      <a:r>
                        <a:rPr dirty="0" sz="1400" spc="2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Brasil</a:t>
                      </a:r>
                      <a:r>
                        <a:rPr dirty="0" sz="1400" spc="204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nos</a:t>
                      </a:r>
                      <a:r>
                        <a:rPr dirty="0" sz="1400" spc="20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últimos</a:t>
                      </a:r>
                      <a:r>
                        <a:rPr dirty="0" sz="1400" spc="2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3</a:t>
                      </a:r>
                      <a:r>
                        <a:rPr dirty="0" sz="1400" spc="2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anos,</a:t>
                      </a:r>
                      <a:r>
                        <a:rPr dirty="0" sz="1400" spc="2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alertam</a:t>
                      </a:r>
                      <a:r>
                        <a:rPr dirty="0" sz="1400" spc="2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UNICEF</a:t>
                      </a:r>
                      <a:r>
                        <a:rPr dirty="0" sz="1400" spc="2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400" spc="2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Fórum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Brasileiro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Segurança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Pública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8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fórum,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ministro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Silvio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Almeida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volta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defender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políticas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segurança</a:t>
                      </a:r>
                      <a:r>
                        <a:rPr dirty="0" sz="14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pública</a:t>
                      </a:r>
                      <a:r>
                        <a:rPr dirty="0" sz="1400" spc="-7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baseadas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direitos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humanos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4414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Governo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Lula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vai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editar</a:t>
                      </a:r>
                      <a:r>
                        <a:rPr dirty="0" sz="14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nova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regra sobre abordagens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policiais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suspeitos,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uso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armas</a:t>
                      </a:r>
                      <a:r>
                        <a:rPr dirty="0" sz="14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4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algemas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303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1400" b="1">
                          <a:latin typeface="Arial"/>
                          <a:cs typeface="Arial"/>
                        </a:rPr>
                        <a:t>Bahia</a:t>
                      </a:r>
                      <a:r>
                        <a:rPr dirty="0" sz="14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4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segundo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estado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mais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perigoso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Brasil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em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2023,</a:t>
                      </a:r>
                      <a:r>
                        <a:rPr dirty="0" sz="14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diz</a:t>
                      </a:r>
                      <a:r>
                        <a:rPr dirty="0" sz="14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anuário</a:t>
                      </a:r>
                      <a:r>
                        <a:rPr dirty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de segurança</a:t>
                      </a:r>
                      <a:r>
                        <a:rPr dirty="0" sz="1400" spc="-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do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latin typeface="Arial"/>
                          <a:cs typeface="Arial"/>
                        </a:rPr>
                        <a:t>governo</a:t>
                      </a:r>
                      <a:r>
                        <a:rPr dirty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latin typeface="Arial"/>
                          <a:cs typeface="Arial"/>
                        </a:rPr>
                        <a:t>federal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FEEEE"/>
                    </a:solidFill>
                  </a:tcPr>
                </a:tc>
              </a:tr>
            </a:tbl>
          </a:graphicData>
        </a:graphic>
      </p:graphicFrame>
      <p:sp>
        <p:nvSpPr>
          <p:cNvPr id="18" name="object 18" descr=""/>
          <p:cNvSpPr/>
          <p:nvPr/>
        </p:nvSpPr>
        <p:spPr>
          <a:xfrm>
            <a:off x="0" y="532383"/>
            <a:ext cx="12192000" cy="38100"/>
          </a:xfrm>
          <a:custGeom>
            <a:avLst/>
            <a:gdLst/>
            <a:ahLst/>
            <a:cxnLst/>
            <a:rect l="l" t="t" r="r" b="b"/>
            <a:pathLst>
              <a:path w="12192000" h="38100">
                <a:moveTo>
                  <a:pt x="0" y="0"/>
                </a:moveTo>
                <a:lnTo>
                  <a:pt x="0" y="38100"/>
                </a:lnTo>
                <a:lnTo>
                  <a:pt x="12192000" y="381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0" y="1075944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0" y="159067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0" y="2041144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0" y="2443352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0" y="289369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0" y="337629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0" y="3875023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0" y="432536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699"/>
                </a:lnTo>
                <a:lnTo>
                  <a:pt x="12192000" y="1269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0" y="4856226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0" y="5374385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0" y="5873102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699"/>
                </a:lnTo>
                <a:lnTo>
                  <a:pt x="12192000" y="12699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0" y="6387871"/>
            <a:ext cx="12192000" cy="12700"/>
          </a:xfrm>
          <a:custGeom>
            <a:avLst/>
            <a:gdLst/>
            <a:ahLst/>
            <a:cxnLst/>
            <a:rect l="l" t="t" r="r" b="b"/>
            <a:pathLst>
              <a:path w="12192000" h="12700">
                <a:moveTo>
                  <a:pt x="0" y="0"/>
                </a:moveTo>
                <a:lnTo>
                  <a:pt x="0" y="12700"/>
                </a:lnTo>
                <a:lnTo>
                  <a:pt x="12192000" y="12700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12181205" y="0"/>
            <a:ext cx="10795" cy="6858000"/>
          </a:xfrm>
          <a:custGeom>
            <a:avLst/>
            <a:gdLst/>
            <a:ahLst/>
            <a:cxnLst/>
            <a:rect l="l" t="t" r="r" b="b"/>
            <a:pathLst>
              <a:path w="10795" h="6858000">
                <a:moveTo>
                  <a:pt x="0" y="0"/>
                </a:moveTo>
                <a:lnTo>
                  <a:pt x="0" y="6858000"/>
                </a:lnTo>
                <a:lnTo>
                  <a:pt x="10795" y="6858000"/>
                </a:lnTo>
                <a:lnTo>
                  <a:pt x="107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2" name="object 3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123825"/>
            <a:ext cx="400050" cy="295275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657225"/>
            <a:ext cx="400050" cy="304800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1181100"/>
            <a:ext cx="400050" cy="295275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1666875"/>
            <a:ext cx="400050" cy="304800"/>
          </a:xfrm>
          <a:prstGeom prst="rect">
            <a:avLst/>
          </a:prstGeom>
        </p:spPr>
      </p:pic>
      <p:pic>
        <p:nvPicPr>
          <p:cNvPr id="36" name="object 3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825" y="2514600"/>
            <a:ext cx="400050" cy="304800"/>
          </a:xfrm>
          <a:prstGeom prst="rect">
            <a:avLst/>
          </a:prstGeom>
        </p:spPr>
      </p:pic>
      <p:pic>
        <p:nvPicPr>
          <p:cNvPr id="37" name="object 3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2981325"/>
            <a:ext cx="400050" cy="304800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825" y="3486150"/>
            <a:ext cx="400050" cy="295275"/>
          </a:xfrm>
          <a:prstGeom prst="rect">
            <a:avLst/>
          </a:prstGeom>
        </p:spPr>
      </p:pic>
      <p:pic>
        <p:nvPicPr>
          <p:cNvPr id="39" name="object 3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825" y="3952875"/>
            <a:ext cx="400050" cy="295275"/>
          </a:xfrm>
          <a:prstGeom prst="rect">
            <a:avLst/>
          </a:prstGeom>
        </p:spPr>
      </p:pic>
      <p:pic>
        <p:nvPicPr>
          <p:cNvPr id="40" name="object 4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825" y="4457700"/>
            <a:ext cx="400050" cy="304800"/>
          </a:xfrm>
          <a:prstGeom prst="rect">
            <a:avLst/>
          </a:prstGeom>
        </p:spPr>
      </p:pic>
      <p:pic>
        <p:nvPicPr>
          <p:cNvPr id="41" name="object 4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" y="4953000"/>
            <a:ext cx="390525" cy="304800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" y="5457825"/>
            <a:ext cx="390525" cy="304800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825" y="5934075"/>
            <a:ext cx="400050" cy="304800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6476998"/>
            <a:ext cx="400050" cy="295273"/>
          </a:xfrm>
          <a:prstGeom prst="rect">
            <a:avLst/>
          </a:prstGeom>
        </p:spPr>
      </p:pic>
      <p:pic>
        <p:nvPicPr>
          <p:cNvPr id="45" name="object 4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2105025"/>
            <a:ext cx="400050" cy="295275"/>
          </a:xfrm>
          <a:prstGeom prst="rect">
            <a:avLst/>
          </a:prstGeom>
        </p:spPr>
      </p:pic>
      <p:sp>
        <p:nvSpPr>
          <p:cNvPr id="46" name="object 46" descr=""/>
          <p:cNvSpPr txBox="1"/>
          <p:nvPr/>
        </p:nvSpPr>
        <p:spPr>
          <a:xfrm>
            <a:off x="206057" y="132651"/>
            <a:ext cx="230504" cy="60693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6034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60"/>
              </a:spcBef>
            </a:pP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26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28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1570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4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5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4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32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14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25"/>
              </a:spcBef>
            </a:pPr>
            <a:endParaRPr sz="140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  <a:spcBef>
                <a:spcPts val="5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35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140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36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4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  <a:spcBef>
                <a:spcPts val="5"/>
              </a:spcBef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37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227965" y="6514810"/>
            <a:ext cx="215900" cy="227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670"/>
              </a:lnSpc>
            </a:pP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38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85800" y="1000125"/>
            <a:ext cx="10836275" cy="0"/>
          </a:xfrm>
          <a:custGeom>
            <a:avLst/>
            <a:gdLst/>
            <a:ahLst/>
            <a:cxnLst/>
            <a:rect l="l" t="t" r="r" b="b"/>
            <a:pathLst>
              <a:path w="10836275" h="0">
                <a:moveTo>
                  <a:pt x="0" y="0"/>
                </a:moveTo>
                <a:lnTo>
                  <a:pt x="10836021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0119" y="35242"/>
            <a:ext cx="9095105" cy="35750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O</a:t>
            </a:r>
            <a:r>
              <a:rPr dirty="0" spc="120"/>
              <a:t> </a:t>
            </a:r>
            <a:r>
              <a:rPr dirty="0"/>
              <a:t>discurso</a:t>
            </a:r>
            <a:r>
              <a:rPr dirty="0" spc="114"/>
              <a:t> </a:t>
            </a:r>
            <a:r>
              <a:rPr dirty="0"/>
              <a:t>do</a:t>
            </a:r>
            <a:r>
              <a:rPr dirty="0" spc="110"/>
              <a:t> </a:t>
            </a:r>
            <a:r>
              <a:rPr dirty="0"/>
              <a:t>governo</a:t>
            </a:r>
            <a:r>
              <a:rPr dirty="0" spc="110"/>
              <a:t> </a:t>
            </a:r>
            <a:r>
              <a:rPr dirty="0"/>
              <a:t>para</a:t>
            </a:r>
            <a:r>
              <a:rPr dirty="0" spc="75"/>
              <a:t> </a:t>
            </a:r>
            <a:r>
              <a:rPr dirty="0"/>
              <a:t>minar</a:t>
            </a:r>
            <a:r>
              <a:rPr dirty="0" spc="70"/>
              <a:t> </a:t>
            </a:r>
            <a:r>
              <a:rPr dirty="0"/>
              <a:t>resistências</a:t>
            </a:r>
            <a:r>
              <a:rPr dirty="0" spc="75"/>
              <a:t> </a:t>
            </a:r>
            <a:r>
              <a:rPr dirty="0"/>
              <a:t>à</a:t>
            </a:r>
            <a:r>
              <a:rPr dirty="0" spc="155"/>
              <a:t> </a:t>
            </a:r>
            <a:r>
              <a:rPr dirty="0"/>
              <a:t>PEC</a:t>
            </a:r>
            <a:r>
              <a:rPr dirty="0" spc="90"/>
              <a:t> </a:t>
            </a:r>
            <a:r>
              <a:rPr dirty="0"/>
              <a:t>da</a:t>
            </a:r>
            <a:r>
              <a:rPr dirty="0" spc="155"/>
              <a:t> </a:t>
            </a:r>
            <a:r>
              <a:rPr dirty="0" spc="-10"/>
              <a:t>Segurança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749617" y="1381442"/>
            <a:ext cx="6516370" cy="230695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Às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vésperas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plano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ministro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Ricardo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Lewandowski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ser </a:t>
            </a:r>
            <a:r>
              <a:rPr dirty="0" sz="1200">
                <a:latin typeface="Arial"/>
                <a:cs typeface="Arial"/>
              </a:rPr>
              <a:t>apresentado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governadores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ordem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Lula,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equipe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chefe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pasta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já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pronto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discurso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minar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eventuais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resistências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amplia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os </a:t>
            </a:r>
            <a:r>
              <a:rPr dirty="0" sz="1200">
                <a:latin typeface="Arial"/>
                <a:cs typeface="Arial"/>
              </a:rPr>
              <a:t>poderes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Rodoviária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(PRF)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permite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corporações </a:t>
            </a:r>
            <a:r>
              <a:rPr dirty="0" sz="1200">
                <a:latin typeface="Arial"/>
                <a:cs typeface="Arial"/>
              </a:rPr>
              <a:t>batam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frente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milícias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organizações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criminosas 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franca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expansão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estados.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8255">
              <a:lnSpc>
                <a:spcPct val="100099"/>
              </a:lnSpc>
            </a:pPr>
            <a:r>
              <a:rPr dirty="0" sz="1200">
                <a:latin typeface="Arial"/>
                <a:cs typeface="Arial"/>
              </a:rPr>
              <a:t>Ciente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haverá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alegações,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meramente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retóricas,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estaria </a:t>
            </a:r>
            <a:r>
              <a:rPr dirty="0" sz="1200">
                <a:latin typeface="Arial"/>
                <a:cs typeface="Arial"/>
              </a:rPr>
              <a:t>invadindo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prerrogativa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governos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estaduais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administrar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civis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militares,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entorno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tenta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vacinar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já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acirramento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discurso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seguinte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alegação: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“Que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parlamentar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vai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coragem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dizer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abertamente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investigar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milícias?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Quem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Congresso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vai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dar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cara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tapa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dizer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governo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ampliar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cerco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PCC?”.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00950" y="1447800"/>
            <a:ext cx="3686175" cy="2209800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752792" y="4508817"/>
            <a:ext cx="10694670" cy="57150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proximidade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eleições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municipais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constatação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principais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preocupações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eleitor,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depender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costura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(ou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falta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dela),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alegar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eventual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violação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pacto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federativo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poderia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barrar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Comissão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Constituição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Justiça </a:t>
            </a:r>
            <a:r>
              <a:rPr dirty="0" sz="1200">
                <a:latin typeface="Arial"/>
                <a:cs typeface="Arial"/>
              </a:rPr>
              <a:t>(CCJ)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Câmara,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porta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entrada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legislativas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hoje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presidida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bolsonarista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Caroline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Toni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(PL-</a:t>
            </a:r>
            <a:r>
              <a:rPr dirty="0" sz="1200">
                <a:latin typeface="Arial"/>
                <a:cs typeface="Arial"/>
              </a:rPr>
              <a:t>SC).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642937" y="4243451"/>
            <a:ext cx="0" cy="1116330"/>
          </a:xfrm>
          <a:custGeom>
            <a:avLst/>
            <a:gdLst/>
            <a:ahLst/>
            <a:cxnLst/>
            <a:rect l="l" t="t" r="r" b="b"/>
            <a:pathLst>
              <a:path w="0" h="1116329">
                <a:moveTo>
                  <a:pt x="0" y="0"/>
                </a:moveTo>
                <a:lnTo>
                  <a:pt x="0" y="1115949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1539601" y="4205351"/>
            <a:ext cx="0" cy="1116330"/>
          </a:xfrm>
          <a:custGeom>
            <a:avLst/>
            <a:gdLst/>
            <a:ahLst/>
            <a:cxnLst/>
            <a:rect l="l" t="t" r="r" b="b"/>
            <a:pathLst>
              <a:path w="0" h="1116329">
                <a:moveTo>
                  <a:pt x="0" y="0"/>
                </a:moveTo>
                <a:lnTo>
                  <a:pt x="0" y="1115949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642937" y="1471675"/>
            <a:ext cx="0" cy="2232025"/>
          </a:xfrm>
          <a:custGeom>
            <a:avLst/>
            <a:gdLst/>
            <a:ahLst/>
            <a:cxnLst/>
            <a:rect l="l" t="t" r="r" b="b"/>
            <a:pathLst>
              <a:path w="0" h="2232025">
                <a:moveTo>
                  <a:pt x="0" y="0"/>
                </a:moveTo>
                <a:lnTo>
                  <a:pt x="0" y="2231898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7339076" y="1490725"/>
            <a:ext cx="0" cy="2196465"/>
          </a:xfrm>
          <a:custGeom>
            <a:avLst/>
            <a:gdLst/>
            <a:ahLst/>
            <a:cxnLst/>
            <a:rect l="l" t="t" r="r" b="b"/>
            <a:pathLst>
              <a:path w="0" h="2196465">
                <a:moveTo>
                  <a:pt x="0" y="0"/>
                </a:moveTo>
                <a:lnTo>
                  <a:pt x="0" y="2195957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1962150" y="462279"/>
            <a:ext cx="8255634" cy="46228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2586990" marR="5080" indent="-2574925">
              <a:lnSpc>
                <a:spcPct val="102800"/>
              </a:lnSpc>
              <a:spcBef>
                <a:spcPts val="75"/>
              </a:spcBef>
            </a:pP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Às</a:t>
            </a:r>
            <a:r>
              <a:rPr dirty="0" sz="1400" spc="-8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vésperas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das</a:t>
            </a:r>
            <a:r>
              <a:rPr dirty="0" sz="1400" spc="-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eleições,</a:t>
            </a:r>
            <a:r>
              <a:rPr dirty="0" sz="1400" spc="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segurança</a:t>
            </a:r>
            <a:r>
              <a:rPr dirty="0" sz="1400" spc="-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pública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é</a:t>
            </a:r>
            <a:r>
              <a:rPr dirty="0" sz="1400" spc="-8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uma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das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principais</a:t>
            </a:r>
            <a:r>
              <a:rPr dirty="0" sz="1400" spc="-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preocupações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do</a:t>
            </a:r>
            <a:r>
              <a:rPr dirty="0" sz="1400" spc="-8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eleitor</a:t>
            </a:r>
            <a:r>
              <a:rPr dirty="0" sz="1400" spc="-6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</a:t>
            </a:r>
            <a:r>
              <a:rPr dirty="0" sz="1400" spc="-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virou</a:t>
            </a:r>
            <a:r>
              <a:rPr dirty="0" sz="1400" spc="-8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pauta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obrigatória</a:t>
            </a:r>
            <a:r>
              <a:rPr dirty="0" sz="1400" spc="-5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2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pré-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candidatos</a:t>
            </a:r>
            <a:r>
              <a:rPr dirty="0" sz="1400" spc="-5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a</a:t>
            </a:r>
            <a:r>
              <a:rPr dirty="0" sz="1400" spc="2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prefeito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9504171" y="5998845"/>
            <a:ext cx="2412365" cy="570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435"/>
              </a:lnSpc>
              <a:spcBef>
                <a:spcPts val="100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Clique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aqui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para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ler</a:t>
            </a:r>
            <a:r>
              <a:rPr dirty="0" u="sng" sz="1200" spc="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íntegra.</a:t>
            </a:r>
            <a:endParaRPr sz="1200">
              <a:latin typeface="Arial"/>
              <a:cs typeface="Arial"/>
            </a:endParaRPr>
          </a:p>
          <a:p>
            <a:pPr algn="r" marR="45720">
              <a:lnSpc>
                <a:spcPts val="1425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Matéria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em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14/07/2024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ts val="1430"/>
              </a:lnSpc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Notícia</a:t>
            </a:r>
            <a:r>
              <a:rPr dirty="0" u="sng" sz="1200" spc="-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adaptada.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Fonte: 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VEJA.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444182" y="6342379"/>
            <a:ext cx="216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25250" y="152400"/>
            <a:ext cx="438150" cy="428625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295275" y="1695450"/>
            <a:ext cx="0" cy="1620520"/>
          </a:xfrm>
          <a:custGeom>
            <a:avLst/>
            <a:gdLst/>
            <a:ahLst/>
            <a:cxnLst/>
            <a:rect l="l" t="t" r="r" b="b"/>
            <a:pathLst>
              <a:path w="0" h="1620520">
                <a:moveTo>
                  <a:pt x="0" y="0"/>
                </a:moveTo>
                <a:lnTo>
                  <a:pt x="0" y="1620012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314325" y="1000125"/>
            <a:ext cx="11664315" cy="0"/>
          </a:xfrm>
          <a:custGeom>
            <a:avLst/>
            <a:gdLst/>
            <a:ahLst/>
            <a:cxnLst/>
            <a:rect l="l" t="t" r="r" b="b"/>
            <a:pathLst>
              <a:path w="11664315" h="0">
                <a:moveTo>
                  <a:pt x="0" y="0"/>
                </a:moveTo>
                <a:lnTo>
                  <a:pt x="11664061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22007" y="134048"/>
            <a:ext cx="10490200" cy="662940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ts val="2490"/>
              </a:lnSpc>
              <a:spcBef>
                <a:spcPts val="125"/>
              </a:spcBef>
            </a:pPr>
            <a:r>
              <a:rPr dirty="0"/>
              <a:t>Lula</a:t>
            </a:r>
            <a:r>
              <a:rPr dirty="0" spc="155"/>
              <a:t> </a:t>
            </a:r>
            <a:r>
              <a:rPr dirty="0"/>
              <a:t>diz</a:t>
            </a:r>
            <a:r>
              <a:rPr dirty="0" spc="135"/>
              <a:t> </a:t>
            </a:r>
            <a:r>
              <a:rPr dirty="0"/>
              <a:t>que</a:t>
            </a:r>
            <a:r>
              <a:rPr dirty="0" spc="90"/>
              <a:t> </a:t>
            </a:r>
            <a:r>
              <a:rPr dirty="0"/>
              <a:t>quer</a:t>
            </a:r>
            <a:r>
              <a:rPr dirty="0" spc="75"/>
              <a:t> </a:t>
            </a:r>
            <a:r>
              <a:rPr dirty="0"/>
              <a:t>debater</a:t>
            </a:r>
            <a:r>
              <a:rPr dirty="0" spc="80"/>
              <a:t> </a:t>
            </a:r>
            <a:r>
              <a:rPr dirty="0"/>
              <a:t>com</a:t>
            </a:r>
            <a:r>
              <a:rPr dirty="0" spc="120"/>
              <a:t> </a:t>
            </a:r>
            <a:r>
              <a:rPr dirty="0"/>
              <a:t>governadores</a:t>
            </a:r>
            <a:r>
              <a:rPr dirty="0" spc="90"/>
              <a:t> </a:t>
            </a:r>
            <a:r>
              <a:rPr dirty="0"/>
              <a:t>mudanças</a:t>
            </a:r>
            <a:r>
              <a:rPr dirty="0" spc="175"/>
              <a:t> </a:t>
            </a:r>
            <a:r>
              <a:rPr dirty="0"/>
              <a:t>na</a:t>
            </a:r>
            <a:r>
              <a:rPr dirty="0" spc="90"/>
              <a:t> </a:t>
            </a:r>
            <a:r>
              <a:rPr dirty="0"/>
              <a:t>segurança</a:t>
            </a:r>
            <a:r>
              <a:rPr dirty="0" spc="165"/>
              <a:t> </a:t>
            </a:r>
            <a:r>
              <a:rPr dirty="0" spc="-10"/>
              <a:t>pública:</a:t>
            </a:r>
          </a:p>
          <a:p>
            <a:pPr algn="ctr" marL="3175">
              <a:lnSpc>
                <a:spcPts val="2490"/>
              </a:lnSpc>
            </a:pPr>
            <a:r>
              <a:rPr dirty="0"/>
              <a:t>'Governo</a:t>
            </a:r>
            <a:r>
              <a:rPr dirty="0" spc="120"/>
              <a:t> </a:t>
            </a:r>
            <a:r>
              <a:rPr dirty="0"/>
              <a:t>federal</a:t>
            </a:r>
            <a:r>
              <a:rPr dirty="0" spc="190"/>
              <a:t> </a:t>
            </a:r>
            <a:r>
              <a:rPr dirty="0"/>
              <a:t>quer</a:t>
            </a:r>
            <a:r>
              <a:rPr dirty="0" spc="85"/>
              <a:t> </a:t>
            </a:r>
            <a:r>
              <a:rPr dirty="0" spc="-10"/>
              <a:t>participar'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342875" y="1352550"/>
            <a:ext cx="3753485" cy="2970530"/>
            <a:chOff x="342875" y="1352550"/>
            <a:chExt cx="3753485" cy="297053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875" y="3667042"/>
              <a:ext cx="3671999" cy="65592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24" y="1352550"/>
              <a:ext cx="3657600" cy="2324100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4067174" y="1809750"/>
              <a:ext cx="0" cy="1620520"/>
            </a:xfrm>
            <a:custGeom>
              <a:avLst/>
              <a:gdLst/>
              <a:ahLst/>
              <a:cxnLst/>
              <a:rect l="l" t="t" r="r" b="b"/>
              <a:pathLst>
                <a:path w="0" h="1620520">
                  <a:moveTo>
                    <a:pt x="0" y="0"/>
                  </a:moveTo>
                  <a:lnTo>
                    <a:pt x="0" y="1620012"/>
                  </a:lnTo>
                </a:path>
              </a:pathLst>
            </a:custGeom>
            <a:ln w="57150">
              <a:solidFill>
                <a:srgbClr val="9F501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294322" y="1274381"/>
            <a:ext cx="11608435" cy="4364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872865">
              <a:lnSpc>
                <a:spcPts val="1435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Luiz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Inácio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Lula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Silva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(PT)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afirmou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terça-</a:t>
            </a:r>
            <a:r>
              <a:rPr dirty="0" sz="1200">
                <a:latin typeface="Arial"/>
                <a:cs typeface="Arial"/>
              </a:rPr>
              <a:t>feira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(16)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vai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discutir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governadores</a:t>
            </a:r>
            <a:endParaRPr sz="1200">
              <a:latin typeface="Arial"/>
              <a:cs typeface="Arial"/>
            </a:endParaRPr>
          </a:p>
          <a:p>
            <a:pPr algn="just" marL="3872865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elaboração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reformular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200">
              <a:latin typeface="Arial"/>
              <a:cs typeface="Arial"/>
            </a:endParaRPr>
          </a:p>
          <a:p>
            <a:pPr algn="just" marL="3872865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Segundo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petista,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entender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União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contribuir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aprimoramento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das</a:t>
            </a:r>
            <a:endParaRPr sz="1200">
              <a:latin typeface="Arial"/>
              <a:cs typeface="Arial"/>
            </a:endParaRPr>
          </a:p>
          <a:p>
            <a:pPr algn="just" marL="3872865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forças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segurança.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1200">
              <a:latin typeface="Arial"/>
              <a:cs typeface="Arial"/>
            </a:endParaRPr>
          </a:p>
          <a:p>
            <a:pPr algn="just" marL="3872865" marR="17145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Esta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primeira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vez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Lula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referência, em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evento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emenda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Constituição</a:t>
            </a:r>
            <a:r>
              <a:rPr dirty="0" sz="1200" spc="-10">
                <a:latin typeface="Arial"/>
                <a:cs typeface="Arial"/>
              </a:rPr>
              <a:t> (PEC) </a:t>
            </a:r>
            <a:r>
              <a:rPr dirty="0" sz="1200">
                <a:latin typeface="Arial"/>
                <a:cs typeface="Arial"/>
              </a:rPr>
              <a:t>preparada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âmbito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chefiado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Ricardo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Lewandowski,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aumentar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z="1200">
              <a:latin typeface="Arial"/>
              <a:cs typeface="Arial"/>
            </a:endParaRPr>
          </a:p>
          <a:p>
            <a:pPr algn="just" marL="3872865" marR="22225">
              <a:lnSpc>
                <a:spcPct val="104299"/>
              </a:lnSpc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texto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elaborado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pasta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busca, por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exemplo,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integrar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polícias,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reforçar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Segurança, </a:t>
            </a:r>
            <a:r>
              <a:rPr dirty="0" sz="1200">
                <a:latin typeface="Arial"/>
                <a:cs typeface="Arial"/>
              </a:rPr>
              <a:t>aumentar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responsabilidades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União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criar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 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5">
                <a:latin typeface="Arial"/>
                <a:cs typeface="Arial"/>
              </a:rPr>
              <a:t> PRF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8255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muda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bastante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define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papel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passa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poder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responsabilidade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combate ao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crime,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atuando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conjunto com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municípios.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99100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"Eu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agora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vou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discutir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pública.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Eu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vou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fazer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junto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Lewandowski,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Civil,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AGU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[Advocacia-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União],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segurança.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Não.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Eu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vou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chamar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27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governadores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dizer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seguinte: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'O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quer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participar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questão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pública. </a:t>
            </a:r>
            <a:r>
              <a:rPr dirty="0" sz="1200">
                <a:latin typeface="Arial"/>
                <a:cs typeface="Arial"/>
              </a:rPr>
              <a:t>Nós queremos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saber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qual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nosso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papel,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aonde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entra,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ajudar?'",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petista.</a:t>
            </a:r>
            <a:endParaRPr sz="1200">
              <a:latin typeface="Arial"/>
              <a:cs typeface="Arial"/>
            </a:endParaRPr>
          </a:p>
          <a:p>
            <a:pPr algn="just" marL="12700">
              <a:lnSpc>
                <a:spcPts val="1425"/>
              </a:lnSpc>
            </a:pPr>
            <a:r>
              <a:rPr dirty="0" sz="1200">
                <a:latin typeface="Arial"/>
                <a:cs typeface="Arial"/>
              </a:rPr>
              <a:t>Lula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deu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declaração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durante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evento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fechado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Palácio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Planalto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tarde, com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ministros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empresários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setor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alimentício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anúncios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referentes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segmento.</a:t>
            </a:r>
            <a:endParaRPr sz="12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60"/>
              </a:spcBef>
            </a:pPr>
            <a:r>
              <a:rPr dirty="0" sz="1200">
                <a:latin typeface="Arial"/>
                <a:cs typeface="Arial"/>
              </a:rPr>
              <a:t>Segundo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presidente,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proporcionar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"tranquilidade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país",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possam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viver bem.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504171" y="5998845"/>
            <a:ext cx="2412365" cy="570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435"/>
              </a:lnSpc>
              <a:spcBef>
                <a:spcPts val="100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Clique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aqui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para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ler</a:t>
            </a:r>
            <a:r>
              <a:rPr dirty="0" u="sng" sz="1200" spc="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na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íntegra.</a:t>
            </a:r>
            <a:endParaRPr sz="1200">
              <a:latin typeface="Arial"/>
              <a:cs typeface="Arial"/>
            </a:endParaRPr>
          </a:p>
          <a:p>
            <a:pPr algn="r" marR="45720">
              <a:lnSpc>
                <a:spcPts val="1425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Matéria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em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16/07/2024</a:t>
            </a:r>
            <a:endParaRPr sz="1200">
              <a:latin typeface="Arial"/>
              <a:cs typeface="Arial"/>
            </a:endParaRPr>
          </a:p>
          <a:p>
            <a:pPr algn="r" marR="11430">
              <a:lnSpc>
                <a:spcPts val="1430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Notícia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adaptada.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Fonte:</a:t>
            </a:r>
            <a:r>
              <a:rPr dirty="0" u="sng" sz="1200" spc="-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dirty="0" u="sng" sz="1200" spc="-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5"/>
              </a:rPr>
              <a:t>G1.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44182" y="6342379"/>
            <a:ext cx="216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31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38150" y="1085850"/>
            <a:ext cx="11304270" cy="1270"/>
          </a:xfrm>
          <a:custGeom>
            <a:avLst/>
            <a:gdLst/>
            <a:ahLst/>
            <a:cxnLst/>
            <a:rect l="l" t="t" r="r" b="b"/>
            <a:pathLst>
              <a:path w="11304270" h="1269">
                <a:moveTo>
                  <a:pt x="0" y="1270"/>
                </a:moveTo>
                <a:lnTo>
                  <a:pt x="11304016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60854" y="81978"/>
            <a:ext cx="8810625" cy="895350"/>
          </a:xfrm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algn="ctr" marL="12065" marR="5080">
              <a:lnSpc>
                <a:spcPct val="101899"/>
              </a:lnSpc>
              <a:spcBef>
                <a:spcPts val="75"/>
              </a:spcBef>
            </a:pPr>
            <a:r>
              <a:rPr dirty="0"/>
              <a:t>Dados</a:t>
            </a:r>
            <a:r>
              <a:rPr dirty="0" spc="55"/>
              <a:t> </a:t>
            </a:r>
            <a:r>
              <a:rPr dirty="0"/>
              <a:t>de</a:t>
            </a:r>
            <a:r>
              <a:rPr dirty="0" spc="140"/>
              <a:t> </a:t>
            </a:r>
            <a:r>
              <a:rPr dirty="0"/>
              <a:t>mortes</a:t>
            </a:r>
            <a:r>
              <a:rPr dirty="0" spc="140"/>
              <a:t> </a:t>
            </a:r>
            <a:r>
              <a:rPr dirty="0"/>
              <a:t>da</a:t>
            </a:r>
            <a:r>
              <a:rPr dirty="0" spc="65"/>
              <a:t> </a:t>
            </a:r>
            <a:r>
              <a:rPr dirty="0"/>
              <a:t>SSP-BA</a:t>
            </a:r>
            <a:r>
              <a:rPr dirty="0" spc="5"/>
              <a:t> </a:t>
            </a:r>
            <a:r>
              <a:rPr dirty="0"/>
              <a:t>e</a:t>
            </a:r>
            <a:r>
              <a:rPr dirty="0" spc="145"/>
              <a:t> </a:t>
            </a:r>
            <a:r>
              <a:rPr dirty="0"/>
              <a:t>do</a:t>
            </a:r>
            <a:r>
              <a:rPr dirty="0" spc="100"/>
              <a:t> </a:t>
            </a:r>
            <a:r>
              <a:rPr dirty="0"/>
              <a:t>Fogo</a:t>
            </a:r>
            <a:r>
              <a:rPr dirty="0" spc="100"/>
              <a:t> </a:t>
            </a:r>
            <a:r>
              <a:rPr dirty="0"/>
              <a:t>Cruzado</a:t>
            </a:r>
            <a:r>
              <a:rPr dirty="0" spc="100"/>
              <a:t> </a:t>
            </a:r>
            <a:r>
              <a:rPr dirty="0"/>
              <a:t>têm</a:t>
            </a:r>
            <a:r>
              <a:rPr dirty="0" spc="95"/>
              <a:t> </a:t>
            </a:r>
            <a:r>
              <a:rPr dirty="0" spc="-10"/>
              <a:t>divergências </a:t>
            </a:r>
            <a:r>
              <a:rPr dirty="0"/>
              <a:t>em</a:t>
            </a:r>
            <a:r>
              <a:rPr dirty="0" spc="114"/>
              <a:t> </a:t>
            </a:r>
            <a:r>
              <a:rPr dirty="0"/>
              <a:t>Salvador</a:t>
            </a:r>
            <a:r>
              <a:rPr dirty="0" spc="90"/>
              <a:t> </a:t>
            </a:r>
            <a:r>
              <a:rPr dirty="0"/>
              <a:t>e</a:t>
            </a:r>
            <a:r>
              <a:rPr dirty="0" spc="20"/>
              <a:t> </a:t>
            </a:r>
            <a:r>
              <a:rPr dirty="0" spc="-25"/>
              <a:t>RMS</a:t>
            </a:r>
          </a:p>
          <a:p>
            <a:pPr algn="ctr" marR="54610">
              <a:lnSpc>
                <a:spcPts val="1610"/>
              </a:lnSpc>
            </a:pP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Instituto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indica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aumento</a:t>
            </a:r>
            <a:r>
              <a:rPr dirty="0" sz="1400" spc="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14%</a:t>
            </a:r>
            <a:r>
              <a:rPr dirty="0" sz="1400" spc="-1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nas</a:t>
            </a:r>
            <a:r>
              <a:rPr dirty="0" sz="1400" spc="-5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mortes</a:t>
            </a:r>
            <a:r>
              <a:rPr dirty="0" sz="1400" spc="-5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na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região;</a:t>
            </a:r>
            <a:r>
              <a:rPr dirty="0" sz="1400" spc="-3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secretaria</a:t>
            </a:r>
            <a:r>
              <a:rPr dirty="0" sz="1400" spc="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aponta</a:t>
            </a:r>
            <a:r>
              <a:rPr dirty="0" sz="1400" spc="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redução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5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25" b="0">
                <a:solidFill>
                  <a:srgbClr val="7A8797"/>
                </a:solidFill>
                <a:latin typeface="Arial"/>
                <a:cs typeface="Arial"/>
              </a:rPr>
              <a:t>17%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algn="just" marL="12700" marR="5080">
              <a:lnSpc>
                <a:spcPct val="99100"/>
              </a:lnSpc>
              <a:spcBef>
                <a:spcPts val="114"/>
              </a:spcBef>
            </a:pPr>
            <a:r>
              <a:rPr dirty="0"/>
              <a:t>Após</a:t>
            </a:r>
            <a:r>
              <a:rPr dirty="0" spc="25"/>
              <a:t> </a:t>
            </a:r>
            <a:r>
              <a:rPr dirty="0"/>
              <a:t>o</a:t>
            </a:r>
            <a:r>
              <a:rPr dirty="0" spc="-10"/>
              <a:t> </a:t>
            </a:r>
            <a:r>
              <a:rPr dirty="0"/>
              <a:t>Fogo</a:t>
            </a:r>
            <a:r>
              <a:rPr dirty="0" spc="-35"/>
              <a:t> </a:t>
            </a:r>
            <a:r>
              <a:rPr dirty="0"/>
              <a:t>Cruzado</a:t>
            </a:r>
            <a:r>
              <a:rPr dirty="0" spc="25"/>
              <a:t> </a:t>
            </a:r>
            <a:r>
              <a:rPr dirty="0"/>
              <a:t>divulgar</a:t>
            </a:r>
            <a:r>
              <a:rPr dirty="0" spc="30"/>
              <a:t> </a:t>
            </a:r>
            <a:r>
              <a:rPr dirty="0"/>
              <a:t>um</a:t>
            </a:r>
            <a:r>
              <a:rPr dirty="0" spc="-15"/>
              <a:t> </a:t>
            </a:r>
            <a:r>
              <a:rPr dirty="0"/>
              <a:t>relatório</a:t>
            </a:r>
            <a:r>
              <a:rPr dirty="0" spc="-40"/>
              <a:t> </a:t>
            </a:r>
            <a:r>
              <a:rPr dirty="0"/>
              <a:t>semestral</a:t>
            </a:r>
            <a:r>
              <a:rPr dirty="0" spc="-25"/>
              <a:t> </a:t>
            </a:r>
            <a:r>
              <a:rPr dirty="0"/>
              <a:t>que</a:t>
            </a:r>
            <a:r>
              <a:rPr dirty="0" spc="-30"/>
              <a:t> </a:t>
            </a:r>
            <a:r>
              <a:rPr dirty="0"/>
              <a:t>indicou</a:t>
            </a:r>
            <a:r>
              <a:rPr dirty="0" spc="-30"/>
              <a:t> </a:t>
            </a:r>
            <a:r>
              <a:rPr dirty="0"/>
              <a:t>um</a:t>
            </a:r>
            <a:r>
              <a:rPr dirty="0" spc="-20"/>
              <a:t> </a:t>
            </a:r>
            <a:r>
              <a:rPr dirty="0" spc="-10"/>
              <a:t>aumento </a:t>
            </a:r>
            <a:r>
              <a:rPr dirty="0"/>
              <a:t>de</a:t>
            </a:r>
            <a:r>
              <a:rPr dirty="0" spc="150"/>
              <a:t>  </a:t>
            </a:r>
            <a:r>
              <a:rPr dirty="0"/>
              <a:t>14%</a:t>
            </a:r>
            <a:r>
              <a:rPr dirty="0" spc="155"/>
              <a:t>  </a:t>
            </a:r>
            <a:r>
              <a:rPr dirty="0"/>
              <a:t>nas</a:t>
            </a:r>
            <a:r>
              <a:rPr dirty="0" spc="145"/>
              <a:t>  </a:t>
            </a:r>
            <a:r>
              <a:rPr dirty="0"/>
              <a:t>mortes</a:t>
            </a:r>
            <a:r>
              <a:rPr dirty="0" spc="150"/>
              <a:t>  </a:t>
            </a:r>
            <a:r>
              <a:rPr dirty="0"/>
              <a:t>em</a:t>
            </a:r>
            <a:r>
              <a:rPr dirty="0" spc="155"/>
              <a:t>  </a:t>
            </a:r>
            <a:r>
              <a:rPr dirty="0"/>
              <a:t>confrontos</a:t>
            </a:r>
            <a:r>
              <a:rPr dirty="0" spc="145"/>
              <a:t>  </a:t>
            </a:r>
            <a:r>
              <a:rPr dirty="0"/>
              <a:t>armados</a:t>
            </a:r>
            <a:r>
              <a:rPr dirty="0" spc="165"/>
              <a:t>  </a:t>
            </a:r>
            <a:r>
              <a:rPr dirty="0"/>
              <a:t>em</a:t>
            </a:r>
            <a:r>
              <a:rPr dirty="0" spc="150"/>
              <a:t>  </a:t>
            </a:r>
            <a:r>
              <a:rPr dirty="0"/>
              <a:t>Salvador</a:t>
            </a:r>
            <a:r>
              <a:rPr dirty="0" spc="150"/>
              <a:t>  </a:t>
            </a:r>
            <a:r>
              <a:rPr dirty="0"/>
              <a:t>e</a:t>
            </a:r>
            <a:r>
              <a:rPr dirty="0" spc="155"/>
              <a:t>  </a:t>
            </a:r>
            <a:r>
              <a:rPr dirty="0" spc="-10"/>
              <a:t>Região </a:t>
            </a:r>
            <a:r>
              <a:rPr dirty="0"/>
              <a:t>Metropolitana</a:t>
            </a:r>
            <a:r>
              <a:rPr dirty="0" spc="85"/>
              <a:t> </a:t>
            </a:r>
            <a:r>
              <a:rPr dirty="0"/>
              <a:t>(RMS),</a:t>
            </a:r>
            <a:r>
              <a:rPr dirty="0" spc="120"/>
              <a:t> </a:t>
            </a:r>
            <a:r>
              <a:rPr dirty="0"/>
              <a:t>a</a:t>
            </a:r>
            <a:r>
              <a:rPr dirty="0" spc="100"/>
              <a:t> </a:t>
            </a:r>
            <a:r>
              <a:rPr dirty="0"/>
              <a:t>Secretaria</a:t>
            </a:r>
            <a:r>
              <a:rPr dirty="0" spc="95"/>
              <a:t> </a:t>
            </a:r>
            <a:r>
              <a:rPr dirty="0"/>
              <a:t>de</a:t>
            </a:r>
            <a:r>
              <a:rPr dirty="0" spc="85"/>
              <a:t> </a:t>
            </a:r>
            <a:r>
              <a:rPr dirty="0"/>
              <a:t>Segurança</a:t>
            </a:r>
            <a:r>
              <a:rPr dirty="0" spc="114"/>
              <a:t> </a:t>
            </a:r>
            <a:r>
              <a:rPr dirty="0"/>
              <a:t>Pública</a:t>
            </a:r>
            <a:r>
              <a:rPr dirty="0" spc="130"/>
              <a:t> </a:t>
            </a:r>
            <a:r>
              <a:rPr dirty="0"/>
              <a:t>da</a:t>
            </a:r>
            <a:r>
              <a:rPr dirty="0" spc="85"/>
              <a:t> </a:t>
            </a:r>
            <a:r>
              <a:rPr dirty="0"/>
              <a:t>Bahia</a:t>
            </a:r>
            <a:r>
              <a:rPr dirty="0" spc="90"/>
              <a:t> </a:t>
            </a:r>
            <a:r>
              <a:rPr dirty="0" spc="-10"/>
              <a:t>(SSP-</a:t>
            </a:r>
            <a:r>
              <a:rPr dirty="0" spc="-25"/>
              <a:t>BA) </a:t>
            </a:r>
            <a:r>
              <a:rPr dirty="0"/>
              <a:t>apontou</a:t>
            </a:r>
            <a:r>
              <a:rPr dirty="0" spc="305"/>
              <a:t> </a:t>
            </a:r>
            <a:r>
              <a:rPr dirty="0"/>
              <a:t>uma</a:t>
            </a:r>
            <a:r>
              <a:rPr dirty="0" spc="335"/>
              <a:t> </a:t>
            </a:r>
            <a:r>
              <a:rPr dirty="0"/>
              <a:t>redução</a:t>
            </a:r>
            <a:r>
              <a:rPr dirty="0" spc="310"/>
              <a:t> </a:t>
            </a:r>
            <a:r>
              <a:rPr dirty="0"/>
              <a:t>nos</a:t>
            </a:r>
            <a:r>
              <a:rPr dirty="0" spc="305"/>
              <a:t> </a:t>
            </a:r>
            <a:r>
              <a:rPr dirty="0"/>
              <a:t>índices</a:t>
            </a:r>
            <a:r>
              <a:rPr dirty="0" spc="305"/>
              <a:t> </a:t>
            </a:r>
            <a:r>
              <a:rPr dirty="0"/>
              <a:t>da</a:t>
            </a:r>
            <a:r>
              <a:rPr dirty="0" spc="310"/>
              <a:t> </a:t>
            </a:r>
            <a:r>
              <a:rPr dirty="0"/>
              <a:t>capital</a:t>
            </a:r>
            <a:r>
              <a:rPr dirty="0" spc="295"/>
              <a:t> </a:t>
            </a:r>
            <a:r>
              <a:rPr dirty="0"/>
              <a:t>e</a:t>
            </a:r>
            <a:r>
              <a:rPr dirty="0" spc="330"/>
              <a:t> </a:t>
            </a:r>
            <a:r>
              <a:rPr dirty="0"/>
              <a:t>da</a:t>
            </a:r>
            <a:r>
              <a:rPr dirty="0" spc="310"/>
              <a:t> </a:t>
            </a:r>
            <a:r>
              <a:rPr dirty="0"/>
              <a:t>região</a:t>
            </a:r>
            <a:r>
              <a:rPr dirty="0" spc="345"/>
              <a:t> </a:t>
            </a:r>
            <a:r>
              <a:rPr dirty="0"/>
              <a:t>em</a:t>
            </a:r>
            <a:r>
              <a:rPr dirty="0" spc="320"/>
              <a:t> </a:t>
            </a:r>
            <a:r>
              <a:rPr dirty="0"/>
              <a:t>coletiva</a:t>
            </a:r>
            <a:r>
              <a:rPr dirty="0" spc="340"/>
              <a:t> </a:t>
            </a:r>
            <a:r>
              <a:rPr dirty="0" spc="-25"/>
              <a:t>de </a:t>
            </a:r>
            <a:r>
              <a:rPr dirty="0"/>
              <a:t>imprensa</a:t>
            </a:r>
            <a:r>
              <a:rPr dirty="0" spc="-45"/>
              <a:t> </a:t>
            </a:r>
            <a:r>
              <a:rPr dirty="0"/>
              <a:t>nesta</a:t>
            </a:r>
            <a:r>
              <a:rPr dirty="0" spc="-25"/>
              <a:t> </a:t>
            </a:r>
            <a:r>
              <a:rPr dirty="0" spc="-10"/>
              <a:t>quarta-</a:t>
            </a:r>
            <a:r>
              <a:rPr dirty="0"/>
              <a:t>feira</a:t>
            </a:r>
            <a:r>
              <a:rPr dirty="0" spc="-15"/>
              <a:t> </a:t>
            </a:r>
            <a:r>
              <a:rPr dirty="0" spc="-20"/>
              <a:t>(17).</a:t>
            </a:r>
          </a:p>
          <a:p>
            <a:pPr>
              <a:lnSpc>
                <a:spcPct val="100000"/>
              </a:lnSpc>
              <a:spcBef>
                <a:spcPts val="780"/>
              </a:spcBef>
            </a:pPr>
          </a:p>
          <a:p>
            <a:pPr algn="just" marL="12700" marR="6350">
              <a:lnSpc>
                <a:spcPct val="100400"/>
              </a:lnSpc>
            </a:pPr>
            <a:r>
              <a:rPr dirty="0"/>
              <a:t>Marcelo</a:t>
            </a:r>
            <a:r>
              <a:rPr dirty="0" spc="5"/>
              <a:t> </a:t>
            </a:r>
            <a:r>
              <a:rPr dirty="0" spc="-10"/>
              <a:t>Werner,</a:t>
            </a:r>
            <a:r>
              <a:rPr dirty="0" spc="40"/>
              <a:t> </a:t>
            </a:r>
            <a:r>
              <a:rPr dirty="0"/>
              <a:t>titular da pasta,</a:t>
            </a:r>
            <a:r>
              <a:rPr dirty="0" spc="15"/>
              <a:t> </a:t>
            </a:r>
            <a:r>
              <a:rPr dirty="0"/>
              <a:t>afirmou</a:t>
            </a:r>
            <a:r>
              <a:rPr dirty="0" spc="45"/>
              <a:t> </a:t>
            </a:r>
            <a:r>
              <a:rPr dirty="0"/>
              <a:t>que</a:t>
            </a:r>
            <a:r>
              <a:rPr dirty="0" spc="-15"/>
              <a:t> </a:t>
            </a:r>
            <a:r>
              <a:rPr dirty="0"/>
              <a:t>houve</a:t>
            </a:r>
            <a:r>
              <a:rPr dirty="0" spc="-20"/>
              <a:t> </a:t>
            </a:r>
            <a:r>
              <a:rPr dirty="0"/>
              <a:t>uma</a:t>
            </a:r>
            <a:r>
              <a:rPr dirty="0" spc="25"/>
              <a:t> </a:t>
            </a:r>
            <a:r>
              <a:rPr dirty="0"/>
              <a:t>redução</a:t>
            </a:r>
            <a:r>
              <a:rPr dirty="0" spc="-15"/>
              <a:t> </a:t>
            </a:r>
            <a:r>
              <a:rPr dirty="0"/>
              <a:t>de 11%</a:t>
            </a:r>
            <a:r>
              <a:rPr dirty="0" spc="15"/>
              <a:t> </a:t>
            </a:r>
            <a:r>
              <a:rPr dirty="0" spc="-25"/>
              <a:t>nos </a:t>
            </a:r>
            <a:r>
              <a:rPr dirty="0"/>
              <a:t>Crimes</a:t>
            </a:r>
            <a:r>
              <a:rPr dirty="0" spc="85"/>
              <a:t> </a:t>
            </a:r>
            <a:r>
              <a:rPr dirty="0"/>
              <a:t>Violentos</a:t>
            </a:r>
            <a:r>
              <a:rPr dirty="0" spc="145"/>
              <a:t> </a:t>
            </a:r>
            <a:r>
              <a:rPr dirty="0"/>
              <a:t>Letais</a:t>
            </a:r>
            <a:r>
              <a:rPr dirty="0" spc="90"/>
              <a:t> </a:t>
            </a:r>
            <a:r>
              <a:rPr dirty="0"/>
              <a:t>Intencionais</a:t>
            </a:r>
            <a:r>
              <a:rPr dirty="0" spc="130"/>
              <a:t> </a:t>
            </a:r>
            <a:r>
              <a:rPr dirty="0"/>
              <a:t>(CVLIs)</a:t>
            </a:r>
            <a:r>
              <a:rPr dirty="0" spc="120"/>
              <a:t> </a:t>
            </a:r>
            <a:r>
              <a:rPr dirty="0"/>
              <a:t>na</a:t>
            </a:r>
            <a:r>
              <a:rPr dirty="0" spc="95"/>
              <a:t> </a:t>
            </a:r>
            <a:r>
              <a:rPr dirty="0"/>
              <a:t>capital</a:t>
            </a:r>
            <a:r>
              <a:rPr dirty="0" spc="90"/>
              <a:t> </a:t>
            </a:r>
            <a:r>
              <a:rPr dirty="0"/>
              <a:t>no</a:t>
            </a:r>
            <a:r>
              <a:rPr dirty="0" spc="100"/>
              <a:t> </a:t>
            </a:r>
            <a:r>
              <a:rPr dirty="0"/>
              <a:t>primeiro</a:t>
            </a:r>
            <a:r>
              <a:rPr dirty="0" spc="75"/>
              <a:t> </a:t>
            </a:r>
            <a:r>
              <a:rPr dirty="0" spc="-10"/>
              <a:t>semestre </a:t>
            </a:r>
            <a:r>
              <a:rPr dirty="0"/>
              <a:t>em</a:t>
            </a:r>
            <a:r>
              <a:rPr dirty="0" spc="60"/>
              <a:t> </a:t>
            </a:r>
            <a:r>
              <a:rPr dirty="0"/>
              <a:t>relação</a:t>
            </a:r>
            <a:r>
              <a:rPr dirty="0" spc="95"/>
              <a:t> </a:t>
            </a:r>
            <a:r>
              <a:rPr dirty="0"/>
              <a:t>ao</a:t>
            </a:r>
            <a:r>
              <a:rPr dirty="0" spc="60"/>
              <a:t> </a:t>
            </a:r>
            <a:r>
              <a:rPr dirty="0"/>
              <a:t>mesmo</a:t>
            </a:r>
            <a:r>
              <a:rPr dirty="0" spc="35"/>
              <a:t> </a:t>
            </a:r>
            <a:r>
              <a:rPr dirty="0"/>
              <a:t>período</a:t>
            </a:r>
            <a:r>
              <a:rPr dirty="0" spc="90"/>
              <a:t> </a:t>
            </a:r>
            <a:r>
              <a:rPr dirty="0"/>
              <a:t>do</a:t>
            </a:r>
            <a:r>
              <a:rPr dirty="0" spc="65"/>
              <a:t> </a:t>
            </a:r>
            <a:r>
              <a:rPr dirty="0"/>
              <a:t>ano</a:t>
            </a:r>
            <a:r>
              <a:rPr dirty="0" spc="45"/>
              <a:t> </a:t>
            </a:r>
            <a:r>
              <a:rPr dirty="0"/>
              <a:t>passado,</a:t>
            </a:r>
            <a:r>
              <a:rPr dirty="0" spc="105"/>
              <a:t> </a:t>
            </a:r>
            <a:r>
              <a:rPr dirty="0"/>
              <a:t>com</a:t>
            </a:r>
            <a:r>
              <a:rPr dirty="0" spc="65"/>
              <a:t> </a:t>
            </a:r>
            <a:r>
              <a:rPr dirty="0"/>
              <a:t>registros</a:t>
            </a:r>
            <a:r>
              <a:rPr dirty="0" spc="95"/>
              <a:t> </a:t>
            </a:r>
            <a:r>
              <a:rPr dirty="0"/>
              <a:t>saindo</a:t>
            </a:r>
            <a:r>
              <a:rPr dirty="0" spc="80"/>
              <a:t> </a:t>
            </a:r>
            <a:r>
              <a:rPr dirty="0"/>
              <a:t>de</a:t>
            </a:r>
            <a:r>
              <a:rPr dirty="0" spc="60"/>
              <a:t> </a:t>
            </a:r>
            <a:r>
              <a:rPr dirty="0" spc="-25"/>
              <a:t>535 </a:t>
            </a:r>
            <a:r>
              <a:rPr dirty="0"/>
              <a:t>para</a:t>
            </a:r>
            <a:r>
              <a:rPr dirty="0" spc="160"/>
              <a:t> </a:t>
            </a:r>
            <a:r>
              <a:rPr dirty="0"/>
              <a:t>476.</a:t>
            </a:r>
            <a:r>
              <a:rPr dirty="0" spc="170"/>
              <a:t> </a:t>
            </a:r>
            <a:r>
              <a:rPr dirty="0"/>
              <a:t>A</a:t>
            </a:r>
            <a:r>
              <a:rPr dirty="0" spc="100"/>
              <a:t> </a:t>
            </a:r>
            <a:r>
              <a:rPr dirty="0"/>
              <a:t>Polícia</a:t>
            </a:r>
            <a:r>
              <a:rPr dirty="0" spc="165"/>
              <a:t> </a:t>
            </a:r>
            <a:r>
              <a:rPr dirty="0"/>
              <a:t>Civil,</a:t>
            </a:r>
            <a:r>
              <a:rPr dirty="0" spc="175"/>
              <a:t> </a:t>
            </a:r>
            <a:r>
              <a:rPr dirty="0"/>
              <a:t>por</a:t>
            </a:r>
            <a:r>
              <a:rPr dirty="0" spc="135"/>
              <a:t> </a:t>
            </a:r>
            <a:r>
              <a:rPr dirty="0"/>
              <a:t>sua</a:t>
            </a:r>
            <a:r>
              <a:rPr dirty="0" spc="150"/>
              <a:t> </a:t>
            </a:r>
            <a:r>
              <a:rPr dirty="0"/>
              <a:t>vez,</a:t>
            </a:r>
            <a:r>
              <a:rPr dirty="0" spc="160"/>
              <a:t> </a:t>
            </a:r>
            <a:r>
              <a:rPr dirty="0"/>
              <a:t>informou</a:t>
            </a:r>
            <a:r>
              <a:rPr dirty="0" spc="165"/>
              <a:t> </a:t>
            </a:r>
            <a:r>
              <a:rPr dirty="0"/>
              <a:t>uma</a:t>
            </a:r>
            <a:r>
              <a:rPr dirty="0" spc="180"/>
              <a:t> </a:t>
            </a:r>
            <a:r>
              <a:rPr dirty="0"/>
              <a:t>diminuição</a:t>
            </a:r>
            <a:r>
              <a:rPr dirty="0" spc="180"/>
              <a:t> </a:t>
            </a:r>
            <a:r>
              <a:rPr dirty="0"/>
              <a:t>de</a:t>
            </a:r>
            <a:r>
              <a:rPr dirty="0" spc="150"/>
              <a:t> </a:t>
            </a:r>
            <a:r>
              <a:rPr dirty="0"/>
              <a:t>17%</a:t>
            </a:r>
            <a:r>
              <a:rPr dirty="0" spc="160"/>
              <a:t> </a:t>
            </a:r>
            <a:r>
              <a:rPr dirty="0" spc="-25"/>
              <a:t>na </a:t>
            </a:r>
            <a:r>
              <a:rPr dirty="0"/>
              <a:t>estatística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30"/>
              <a:t> </a:t>
            </a:r>
            <a:r>
              <a:rPr dirty="0"/>
              <a:t>toda</a:t>
            </a:r>
            <a:r>
              <a:rPr dirty="0" spc="-10"/>
              <a:t> </a:t>
            </a:r>
            <a:r>
              <a:rPr dirty="0"/>
              <a:t>a</a:t>
            </a:r>
            <a:r>
              <a:rPr dirty="0" spc="-25"/>
              <a:t> </a:t>
            </a:r>
            <a:r>
              <a:rPr dirty="0"/>
              <a:t>RMS,</a:t>
            </a:r>
            <a:r>
              <a:rPr dirty="0" spc="-45"/>
              <a:t> </a:t>
            </a:r>
            <a:r>
              <a:rPr dirty="0"/>
              <a:t>com</a:t>
            </a:r>
            <a:r>
              <a:rPr dirty="0" spc="-30"/>
              <a:t> </a:t>
            </a:r>
            <a:r>
              <a:rPr dirty="0"/>
              <a:t>uma</a:t>
            </a:r>
            <a:r>
              <a:rPr dirty="0" spc="-10"/>
              <a:t> </a:t>
            </a:r>
            <a:r>
              <a:rPr dirty="0"/>
              <a:t>queda</a:t>
            </a:r>
            <a:r>
              <a:rPr dirty="0" spc="10"/>
              <a:t> </a:t>
            </a:r>
            <a:r>
              <a:rPr dirty="0"/>
              <a:t>nos</a:t>
            </a:r>
            <a:r>
              <a:rPr dirty="0" spc="-40"/>
              <a:t> </a:t>
            </a:r>
            <a:r>
              <a:rPr dirty="0"/>
              <a:t>números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35"/>
              <a:t> </a:t>
            </a:r>
            <a:r>
              <a:rPr dirty="0"/>
              <a:t>307</a:t>
            </a:r>
            <a:r>
              <a:rPr dirty="0" spc="-50"/>
              <a:t> </a:t>
            </a:r>
            <a:r>
              <a:rPr dirty="0"/>
              <a:t>para</a:t>
            </a:r>
            <a:r>
              <a:rPr dirty="0" spc="-20"/>
              <a:t> 252.</a:t>
            </a:r>
          </a:p>
          <a:p>
            <a:pPr>
              <a:lnSpc>
                <a:spcPct val="100000"/>
              </a:lnSpc>
              <a:spcBef>
                <a:spcPts val="785"/>
              </a:spcBef>
            </a:pPr>
          </a:p>
          <a:p>
            <a:pPr algn="just" marL="12700" marR="7620">
              <a:lnSpc>
                <a:spcPct val="100000"/>
              </a:lnSpc>
            </a:pPr>
            <a:r>
              <a:rPr dirty="0"/>
              <a:t>Werner</a:t>
            </a:r>
            <a:r>
              <a:rPr dirty="0" spc="375"/>
              <a:t> </a:t>
            </a:r>
            <a:r>
              <a:rPr dirty="0"/>
              <a:t>foi</a:t>
            </a:r>
            <a:r>
              <a:rPr dirty="0" spc="420"/>
              <a:t> </a:t>
            </a:r>
            <a:r>
              <a:rPr dirty="0"/>
              <a:t>questionado</a:t>
            </a:r>
            <a:r>
              <a:rPr dirty="0" spc="395"/>
              <a:t> </a:t>
            </a:r>
            <a:r>
              <a:rPr dirty="0"/>
              <a:t>sobre</a:t>
            </a:r>
            <a:r>
              <a:rPr dirty="0" spc="395"/>
              <a:t> </a:t>
            </a:r>
            <a:r>
              <a:rPr dirty="0"/>
              <a:t>as</a:t>
            </a:r>
            <a:r>
              <a:rPr dirty="0" spc="385"/>
              <a:t> </a:t>
            </a:r>
            <a:r>
              <a:rPr dirty="0"/>
              <a:t>divergências,</a:t>
            </a:r>
            <a:r>
              <a:rPr dirty="0" spc="434"/>
              <a:t> </a:t>
            </a:r>
            <a:r>
              <a:rPr dirty="0"/>
              <a:t>já</a:t>
            </a:r>
            <a:r>
              <a:rPr dirty="0" spc="355"/>
              <a:t> </a:t>
            </a:r>
            <a:r>
              <a:rPr dirty="0"/>
              <a:t>que</a:t>
            </a:r>
            <a:r>
              <a:rPr dirty="0" spc="365"/>
              <a:t> </a:t>
            </a:r>
            <a:r>
              <a:rPr dirty="0"/>
              <a:t>o</a:t>
            </a:r>
            <a:r>
              <a:rPr dirty="0" spc="390"/>
              <a:t> </a:t>
            </a:r>
            <a:r>
              <a:rPr dirty="0"/>
              <a:t>instituto</a:t>
            </a:r>
            <a:r>
              <a:rPr dirty="0" spc="415"/>
              <a:t> </a:t>
            </a:r>
            <a:r>
              <a:rPr dirty="0" spc="-10"/>
              <a:t>aponta </a:t>
            </a:r>
            <a:r>
              <a:rPr dirty="0"/>
              <a:t>aumento</a:t>
            </a:r>
            <a:r>
              <a:rPr dirty="0" spc="204"/>
              <a:t> </a:t>
            </a:r>
            <a:r>
              <a:rPr dirty="0"/>
              <a:t>nos</a:t>
            </a:r>
            <a:r>
              <a:rPr dirty="0" spc="170"/>
              <a:t> </a:t>
            </a:r>
            <a:r>
              <a:rPr dirty="0"/>
              <a:t>índices</a:t>
            </a:r>
            <a:r>
              <a:rPr dirty="0" spc="165"/>
              <a:t> </a:t>
            </a:r>
            <a:r>
              <a:rPr dirty="0"/>
              <a:t>de</a:t>
            </a:r>
            <a:r>
              <a:rPr dirty="0" spc="175"/>
              <a:t> </a:t>
            </a:r>
            <a:r>
              <a:rPr dirty="0"/>
              <a:t>mortes,</a:t>
            </a:r>
            <a:r>
              <a:rPr dirty="0" spc="185"/>
              <a:t> </a:t>
            </a:r>
            <a:r>
              <a:rPr dirty="0"/>
              <a:t>enquanto</a:t>
            </a:r>
            <a:r>
              <a:rPr dirty="0" spc="165"/>
              <a:t> </a:t>
            </a:r>
            <a:r>
              <a:rPr dirty="0"/>
              <a:t>a</a:t>
            </a:r>
            <a:r>
              <a:rPr dirty="0" spc="190"/>
              <a:t> </a:t>
            </a:r>
            <a:r>
              <a:rPr dirty="0"/>
              <a:t>pasta</a:t>
            </a:r>
            <a:r>
              <a:rPr dirty="0" spc="200"/>
              <a:t> </a:t>
            </a:r>
            <a:r>
              <a:rPr dirty="0"/>
              <a:t>informa</a:t>
            </a:r>
            <a:r>
              <a:rPr dirty="0" spc="215"/>
              <a:t> </a:t>
            </a:r>
            <a:r>
              <a:rPr dirty="0"/>
              <a:t>uma</a:t>
            </a:r>
            <a:r>
              <a:rPr dirty="0" spc="200"/>
              <a:t> </a:t>
            </a:r>
            <a:r>
              <a:rPr dirty="0"/>
              <a:t>redução,</a:t>
            </a:r>
            <a:r>
              <a:rPr dirty="0" spc="155"/>
              <a:t> </a:t>
            </a:r>
            <a:r>
              <a:rPr dirty="0" spc="-50"/>
              <a:t>e </a:t>
            </a:r>
            <a:r>
              <a:rPr dirty="0"/>
              <a:t>reafirma</a:t>
            </a:r>
            <a:r>
              <a:rPr dirty="0" spc="135"/>
              <a:t> </a:t>
            </a:r>
            <a:r>
              <a:rPr dirty="0"/>
              <a:t>os</a:t>
            </a:r>
            <a:r>
              <a:rPr dirty="0" spc="150"/>
              <a:t> </a:t>
            </a:r>
            <a:r>
              <a:rPr dirty="0"/>
              <a:t>dados</a:t>
            </a:r>
            <a:r>
              <a:rPr dirty="0" spc="190"/>
              <a:t> </a:t>
            </a:r>
            <a:r>
              <a:rPr dirty="0"/>
              <a:t>da</a:t>
            </a:r>
            <a:r>
              <a:rPr dirty="0" spc="145"/>
              <a:t> </a:t>
            </a:r>
            <a:r>
              <a:rPr dirty="0" spc="-10"/>
              <a:t>SSP-</a:t>
            </a:r>
            <a:r>
              <a:rPr dirty="0"/>
              <a:t>BA.</a:t>
            </a:r>
            <a:r>
              <a:rPr dirty="0" spc="160"/>
              <a:t> </a:t>
            </a:r>
            <a:r>
              <a:rPr dirty="0"/>
              <a:t>“A</a:t>
            </a:r>
            <a:r>
              <a:rPr dirty="0" spc="120"/>
              <a:t> </a:t>
            </a:r>
            <a:r>
              <a:rPr dirty="0"/>
              <a:t>gente</a:t>
            </a:r>
            <a:r>
              <a:rPr dirty="0" spc="155"/>
              <a:t> </a:t>
            </a:r>
            <a:r>
              <a:rPr dirty="0"/>
              <a:t>respeita</a:t>
            </a:r>
            <a:r>
              <a:rPr dirty="0" spc="150"/>
              <a:t> </a:t>
            </a:r>
            <a:r>
              <a:rPr dirty="0"/>
              <a:t>todas</a:t>
            </a:r>
            <a:r>
              <a:rPr dirty="0" spc="160"/>
              <a:t> </a:t>
            </a:r>
            <a:r>
              <a:rPr dirty="0"/>
              <a:t>as</a:t>
            </a:r>
            <a:r>
              <a:rPr dirty="0" spc="145"/>
              <a:t> </a:t>
            </a:r>
            <a:r>
              <a:rPr dirty="0"/>
              <a:t>publicações</a:t>
            </a:r>
            <a:r>
              <a:rPr dirty="0" spc="160"/>
              <a:t> </a:t>
            </a:r>
            <a:r>
              <a:rPr dirty="0"/>
              <a:t>e</a:t>
            </a:r>
            <a:r>
              <a:rPr dirty="0" spc="160"/>
              <a:t> </a:t>
            </a:r>
            <a:r>
              <a:rPr dirty="0" spc="-25"/>
              <a:t>os </a:t>
            </a:r>
            <a:r>
              <a:rPr dirty="0"/>
              <a:t>estudos,</a:t>
            </a:r>
            <a:r>
              <a:rPr dirty="0" spc="90"/>
              <a:t> </a:t>
            </a:r>
            <a:r>
              <a:rPr dirty="0"/>
              <a:t>isso</a:t>
            </a:r>
            <a:r>
              <a:rPr dirty="0" spc="50"/>
              <a:t> </a:t>
            </a:r>
            <a:r>
              <a:rPr dirty="0"/>
              <a:t>é</a:t>
            </a:r>
            <a:r>
              <a:rPr dirty="0" spc="85"/>
              <a:t> </a:t>
            </a:r>
            <a:r>
              <a:rPr dirty="0"/>
              <a:t>usado,</a:t>
            </a:r>
            <a:r>
              <a:rPr dirty="0" spc="130"/>
              <a:t> </a:t>
            </a:r>
            <a:r>
              <a:rPr dirty="0"/>
              <a:t>lógico,</a:t>
            </a:r>
            <a:r>
              <a:rPr dirty="0" spc="55"/>
              <a:t> </a:t>
            </a:r>
            <a:r>
              <a:rPr dirty="0"/>
              <a:t>como</a:t>
            </a:r>
            <a:r>
              <a:rPr dirty="0" spc="100"/>
              <a:t> </a:t>
            </a:r>
            <a:r>
              <a:rPr dirty="0"/>
              <a:t>parâmetro</a:t>
            </a:r>
            <a:r>
              <a:rPr dirty="0" spc="85"/>
              <a:t> </a:t>
            </a:r>
            <a:r>
              <a:rPr dirty="0"/>
              <a:t>para</a:t>
            </a:r>
            <a:r>
              <a:rPr dirty="0" spc="90"/>
              <a:t> </a:t>
            </a:r>
            <a:r>
              <a:rPr dirty="0"/>
              <a:t>que</a:t>
            </a:r>
            <a:r>
              <a:rPr dirty="0" spc="70"/>
              <a:t> </a:t>
            </a:r>
            <a:r>
              <a:rPr dirty="0"/>
              <a:t>a</a:t>
            </a:r>
            <a:r>
              <a:rPr dirty="0" spc="85"/>
              <a:t> </a:t>
            </a:r>
            <a:r>
              <a:rPr dirty="0"/>
              <a:t>gente</a:t>
            </a:r>
            <a:r>
              <a:rPr dirty="0" spc="100"/>
              <a:t> </a:t>
            </a:r>
            <a:r>
              <a:rPr dirty="0"/>
              <a:t>possa</a:t>
            </a:r>
            <a:r>
              <a:rPr dirty="0" spc="60"/>
              <a:t> </a:t>
            </a:r>
            <a:r>
              <a:rPr dirty="0" spc="-20"/>
              <a:t>cada </a:t>
            </a:r>
            <a:r>
              <a:rPr dirty="0"/>
              <a:t>vez</a:t>
            </a:r>
            <a:r>
              <a:rPr dirty="0" spc="150"/>
              <a:t> </a:t>
            </a:r>
            <a:r>
              <a:rPr dirty="0"/>
              <a:t>mais</a:t>
            </a:r>
            <a:r>
              <a:rPr dirty="0" spc="140"/>
              <a:t> </a:t>
            </a:r>
            <a:r>
              <a:rPr dirty="0"/>
              <a:t>realizar</a:t>
            </a:r>
            <a:r>
              <a:rPr dirty="0" spc="165"/>
              <a:t> </a:t>
            </a:r>
            <a:r>
              <a:rPr dirty="0"/>
              <a:t>ações</a:t>
            </a:r>
            <a:r>
              <a:rPr dirty="0" spc="130"/>
              <a:t> </a:t>
            </a:r>
            <a:r>
              <a:rPr dirty="0"/>
              <a:t>políticas,</a:t>
            </a:r>
            <a:r>
              <a:rPr dirty="0" spc="140"/>
              <a:t> </a:t>
            </a:r>
            <a:r>
              <a:rPr dirty="0"/>
              <a:t>mas</a:t>
            </a:r>
            <a:r>
              <a:rPr dirty="0" spc="175"/>
              <a:t> </a:t>
            </a:r>
            <a:r>
              <a:rPr dirty="0"/>
              <a:t>os</a:t>
            </a:r>
            <a:r>
              <a:rPr dirty="0" spc="150"/>
              <a:t> </a:t>
            </a:r>
            <a:r>
              <a:rPr dirty="0"/>
              <a:t>nossos</a:t>
            </a:r>
            <a:r>
              <a:rPr dirty="0" spc="130"/>
              <a:t> </a:t>
            </a:r>
            <a:r>
              <a:rPr dirty="0"/>
              <a:t>dados</a:t>
            </a:r>
            <a:r>
              <a:rPr dirty="0" spc="185"/>
              <a:t> </a:t>
            </a:r>
            <a:r>
              <a:rPr dirty="0"/>
              <a:t>de</a:t>
            </a:r>
            <a:r>
              <a:rPr dirty="0" spc="145"/>
              <a:t> </a:t>
            </a:r>
            <a:r>
              <a:rPr dirty="0"/>
              <a:t>crimes</a:t>
            </a:r>
            <a:r>
              <a:rPr dirty="0" spc="160"/>
              <a:t> </a:t>
            </a:r>
            <a:r>
              <a:rPr dirty="0" spc="-10"/>
              <a:t>violentos </a:t>
            </a:r>
            <a:r>
              <a:rPr dirty="0"/>
              <a:t>letais</a:t>
            </a:r>
            <a:r>
              <a:rPr dirty="0" spc="90"/>
              <a:t> </a:t>
            </a:r>
            <a:r>
              <a:rPr dirty="0"/>
              <a:t>indicam</a:t>
            </a:r>
            <a:r>
              <a:rPr dirty="0" spc="45"/>
              <a:t> </a:t>
            </a:r>
            <a:r>
              <a:rPr dirty="0"/>
              <a:t>uma</a:t>
            </a:r>
            <a:r>
              <a:rPr dirty="0" spc="85"/>
              <a:t> </a:t>
            </a:r>
            <a:r>
              <a:rPr dirty="0"/>
              <a:t>redução</a:t>
            </a:r>
            <a:r>
              <a:rPr dirty="0" spc="60"/>
              <a:t> </a:t>
            </a:r>
            <a:r>
              <a:rPr dirty="0"/>
              <a:t>destes</a:t>
            </a:r>
            <a:r>
              <a:rPr dirty="0" spc="80"/>
              <a:t> </a:t>
            </a:r>
            <a:r>
              <a:rPr dirty="0"/>
              <a:t>não</a:t>
            </a:r>
            <a:r>
              <a:rPr dirty="0" spc="50"/>
              <a:t> </a:t>
            </a:r>
            <a:r>
              <a:rPr dirty="0"/>
              <a:t>só</a:t>
            </a:r>
            <a:r>
              <a:rPr dirty="0" spc="70"/>
              <a:t> </a:t>
            </a:r>
            <a:r>
              <a:rPr dirty="0"/>
              <a:t>na</a:t>
            </a:r>
            <a:r>
              <a:rPr dirty="0" spc="60"/>
              <a:t> </a:t>
            </a:r>
            <a:r>
              <a:rPr dirty="0"/>
              <a:t>Bahia,</a:t>
            </a:r>
            <a:r>
              <a:rPr dirty="0" spc="65"/>
              <a:t> </a:t>
            </a:r>
            <a:r>
              <a:rPr dirty="0"/>
              <a:t>mas</a:t>
            </a:r>
            <a:r>
              <a:rPr dirty="0" spc="90"/>
              <a:t> </a:t>
            </a:r>
            <a:r>
              <a:rPr dirty="0"/>
              <a:t>também</a:t>
            </a:r>
            <a:r>
              <a:rPr dirty="0" spc="105"/>
              <a:t> </a:t>
            </a:r>
            <a:r>
              <a:rPr dirty="0"/>
              <a:t>na</a:t>
            </a:r>
            <a:r>
              <a:rPr dirty="0" spc="60"/>
              <a:t> </a:t>
            </a:r>
            <a:r>
              <a:rPr dirty="0" spc="-10"/>
              <a:t>capital. </a:t>
            </a:r>
            <a:r>
              <a:rPr dirty="0" spc="-25"/>
              <a:t>Temos</a:t>
            </a:r>
            <a:r>
              <a:rPr dirty="0" spc="-10"/>
              <a:t> </a:t>
            </a:r>
            <a:r>
              <a:rPr dirty="0"/>
              <a:t>uma</a:t>
            </a:r>
            <a:r>
              <a:rPr dirty="0" spc="-10"/>
              <a:t> </a:t>
            </a:r>
            <a:r>
              <a:rPr dirty="0"/>
              <a:t>redução</a:t>
            </a:r>
            <a:r>
              <a:rPr dirty="0" spc="-40"/>
              <a:t> </a:t>
            </a:r>
            <a:r>
              <a:rPr dirty="0"/>
              <a:t>de</a:t>
            </a:r>
            <a:r>
              <a:rPr dirty="0" spc="-30"/>
              <a:t> </a:t>
            </a:r>
            <a:r>
              <a:rPr dirty="0"/>
              <a:t>quase</a:t>
            </a:r>
            <a:r>
              <a:rPr dirty="0" spc="-60"/>
              <a:t> </a:t>
            </a:r>
            <a:r>
              <a:rPr dirty="0"/>
              <a:t>12%</a:t>
            </a:r>
            <a:r>
              <a:rPr dirty="0" spc="-20"/>
              <a:t> </a:t>
            </a:r>
            <a:r>
              <a:rPr dirty="0"/>
              <a:t>aqui</a:t>
            </a:r>
            <a:r>
              <a:rPr dirty="0" spc="-6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Salvador”,</a:t>
            </a:r>
            <a:r>
              <a:rPr dirty="0" spc="10"/>
              <a:t> </a:t>
            </a:r>
            <a:r>
              <a:rPr dirty="0" spc="-10"/>
              <a:t>falou.</a:t>
            </a:r>
          </a:p>
          <a:p>
            <a:pPr>
              <a:lnSpc>
                <a:spcPct val="100000"/>
              </a:lnSpc>
              <a:spcBef>
                <a:spcPts val="125"/>
              </a:spcBef>
            </a:pPr>
          </a:p>
          <a:p>
            <a:pPr algn="just" marL="12700" marR="6985">
              <a:lnSpc>
                <a:spcPct val="99100"/>
              </a:lnSpc>
            </a:pPr>
            <a:r>
              <a:rPr dirty="0"/>
              <a:t>Procurado</a:t>
            </a:r>
            <a:r>
              <a:rPr dirty="0" spc="135"/>
              <a:t> </a:t>
            </a:r>
            <a:r>
              <a:rPr dirty="0"/>
              <a:t>após</a:t>
            </a:r>
            <a:r>
              <a:rPr dirty="0" spc="125"/>
              <a:t> </a:t>
            </a:r>
            <a:r>
              <a:rPr dirty="0"/>
              <a:t>as</a:t>
            </a:r>
            <a:r>
              <a:rPr dirty="0" spc="145"/>
              <a:t> </a:t>
            </a:r>
            <a:r>
              <a:rPr dirty="0"/>
              <a:t>falas</a:t>
            </a:r>
            <a:r>
              <a:rPr dirty="0" spc="140"/>
              <a:t> </a:t>
            </a:r>
            <a:r>
              <a:rPr dirty="0"/>
              <a:t>do</a:t>
            </a:r>
            <a:r>
              <a:rPr dirty="0" spc="140"/>
              <a:t> </a:t>
            </a:r>
            <a:r>
              <a:rPr dirty="0"/>
              <a:t>secretário,</a:t>
            </a:r>
            <a:r>
              <a:rPr dirty="0" spc="170"/>
              <a:t> </a:t>
            </a:r>
            <a:r>
              <a:rPr dirty="0"/>
              <a:t>o</a:t>
            </a:r>
            <a:r>
              <a:rPr dirty="0" spc="160"/>
              <a:t> </a:t>
            </a:r>
            <a:r>
              <a:rPr dirty="0"/>
              <a:t>Fogo</a:t>
            </a:r>
            <a:r>
              <a:rPr dirty="0" spc="120"/>
              <a:t> </a:t>
            </a:r>
            <a:r>
              <a:rPr dirty="0"/>
              <a:t>Cruzado</a:t>
            </a:r>
            <a:r>
              <a:rPr dirty="0" spc="185"/>
              <a:t> </a:t>
            </a:r>
            <a:r>
              <a:rPr dirty="0"/>
              <a:t>respondeu</a:t>
            </a:r>
            <a:r>
              <a:rPr dirty="0" spc="175"/>
              <a:t> </a:t>
            </a:r>
            <a:r>
              <a:rPr dirty="0"/>
              <a:t>que</a:t>
            </a:r>
            <a:r>
              <a:rPr dirty="0" spc="130"/>
              <a:t> </a:t>
            </a:r>
            <a:r>
              <a:rPr dirty="0" spc="-25"/>
              <a:t>tem </a:t>
            </a:r>
            <a:r>
              <a:rPr dirty="0"/>
              <a:t>uma</a:t>
            </a:r>
            <a:r>
              <a:rPr dirty="0" spc="5"/>
              <a:t> </a:t>
            </a:r>
            <a:r>
              <a:rPr dirty="0"/>
              <a:t>equipe</a:t>
            </a:r>
            <a:r>
              <a:rPr dirty="0" spc="-20"/>
              <a:t> </a:t>
            </a:r>
            <a:r>
              <a:rPr dirty="0"/>
              <a:t>responsável</a:t>
            </a:r>
            <a:r>
              <a:rPr dirty="0" spc="5"/>
              <a:t> </a:t>
            </a:r>
            <a:r>
              <a:rPr dirty="0"/>
              <a:t>por</a:t>
            </a:r>
            <a:r>
              <a:rPr dirty="0" spc="-20"/>
              <a:t> </a:t>
            </a:r>
            <a:r>
              <a:rPr dirty="0"/>
              <a:t>monitorar,</a:t>
            </a:r>
            <a:r>
              <a:rPr dirty="0" spc="40"/>
              <a:t> </a:t>
            </a:r>
            <a:r>
              <a:rPr dirty="0"/>
              <a:t>diariamente,</a:t>
            </a:r>
            <a:r>
              <a:rPr dirty="0" spc="20"/>
              <a:t> </a:t>
            </a:r>
            <a:r>
              <a:rPr dirty="0"/>
              <a:t>casos</a:t>
            </a:r>
            <a:r>
              <a:rPr dirty="0" spc="-20"/>
              <a:t> </a:t>
            </a:r>
            <a:r>
              <a:rPr dirty="0"/>
              <a:t>de</a:t>
            </a:r>
            <a:r>
              <a:rPr dirty="0" spc="-15"/>
              <a:t> </a:t>
            </a:r>
            <a:r>
              <a:rPr dirty="0"/>
              <a:t>tiroteios</a:t>
            </a:r>
            <a:r>
              <a:rPr dirty="0" spc="-5"/>
              <a:t> </a:t>
            </a:r>
            <a:r>
              <a:rPr dirty="0" spc="-10"/>
              <a:t>através </a:t>
            </a:r>
            <a:r>
              <a:rPr dirty="0"/>
              <a:t>de</a:t>
            </a:r>
            <a:r>
              <a:rPr dirty="0" spc="175"/>
              <a:t> </a:t>
            </a:r>
            <a:r>
              <a:rPr dirty="0"/>
              <a:t>três</a:t>
            </a:r>
            <a:r>
              <a:rPr dirty="0" spc="170"/>
              <a:t> </a:t>
            </a:r>
            <a:r>
              <a:rPr dirty="0"/>
              <a:t>fontes</a:t>
            </a:r>
            <a:r>
              <a:rPr dirty="0" spc="160"/>
              <a:t> </a:t>
            </a:r>
            <a:r>
              <a:rPr dirty="0"/>
              <a:t>diferentes:</a:t>
            </a:r>
            <a:r>
              <a:rPr dirty="0" spc="200"/>
              <a:t> </a:t>
            </a:r>
            <a:r>
              <a:rPr dirty="0"/>
              <a:t>usuários</a:t>
            </a:r>
            <a:r>
              <a:rPr dirty="0" spc="210"/>
              <a:t> </a:t>
            </a:r>
            <a:r>
              <a:rPr dirty="0"/>
              <a:t>-</a:t>
            </a:r>
            <a:r>
              <a:rPr dirty="0" spc="195"/>
              <a:t> </a:t>
            </a:r>
            <a:r>
              <a:rPr dirty="0"/>
              <a:t>através</a:t>
            </a:r>
            <a:r>
              <a:rPr dirty="0" spc="210"/>
              <a:t> </a:t>
            </a:r>
            <a:r>
              <a:rPr dirty="0"/>
              <a:t>do</a:t>
            </a:r>
            <a:r>
              <a:rPr dirty="0" spc="180"/>
              <a:t> </a:t>
            </a:r>
            <a:r>
              <a:rPr dirty="0"/>
              <a:t>aplicativo</a:t>
            </a:r>
            <a:r>
              <a:rPr dirty="0" spc="160"/>
              <a:t> </a:t>
            </a:r>
            <a:r>
              <a:rPr dirty="0"/>
              <a:t>do</a:t>
            </a:r>
            <a:r>
              <a:rPr dirty="0" spc="175"/>
              <a:t> </a:t>
            </a:r>
            <a:r>
              <a:rPr dirty="0"/>
              <a:t>instituto</a:t>
            </a:r>
            <a:r>
              <a:rPr dirty="0" spc="210"/>
              <a:t> </a:t>
            </a:r>
            <a:r>
              <a:rPr dirty="0"/>
              <a:t>e</a:t>
            </a:r>
            <a:r>
              <a:rPr dirty="0" spc="185"/>
              <a:t> </a:t>
            </a:r>
            <a:r>
              <a:rPr dirty="0" spc="-25"/>
              <a:t>das </a:t>
            </a:r>
            <a:r>
              <a:rPr dirty="0"/>
              <a:t>redes</a:t>
            </a:r>
            <a:r>
              <a:rPr dirty="0" spc="-40"/>
              <a:t> </a:t>
            </a:r>
            <a:r>
              <a:rPr dirty="0"/>
              <a:t>sociais/</a:t>
            </a:r>
            <a:r>
              <a:rPr dirty="0" spc="-45"/>
              <a:t> </a:t>
            </a:r>
            <a:r>
              <a:rPr dirty="0" spc="-10"/>
              <a:t>imprensa;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6428104" y="1349692"/>
            <a:ext cx="5488940" cy="522033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133985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informações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públicas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órgãos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segurança;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segundo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instituto,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checagem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realizado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analista,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seguindo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critérios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pré- </a:t>
            </a:r>
            <a:r>
              <a:rPr dirty="0" sz="1200">
                <a:latin typeface="Arial"/>
                <a:cs typeface="Arial"/>
              </a:rPr>
              <a:t>estabelecidos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avaliando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marcadores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geográficos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temporais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evitar duplicações.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132080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fim,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Fogo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Cruzado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lembrou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assinatura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Termo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Cooperação </a:t>
            </a:r>
            <a:r>
              <a:rPr dirty="0" sz="1200">
                <a:latin typeface="Arial"/>
                <a:cs typeface="Arial"/>
              </a:rPr>
              <a:t>Técnica,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acordo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firmado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Bahia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compartilhamento 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informações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armada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estado.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falar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metodologia 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SSP-</a:t>
            </a:r>
            <a:r>
              <a:rPr dirty="0" sz="1200">
                <a:latin typeface="Arial"/>
                <a:cs typeface="Arial"/>
              </a:rPr>
              <a:t>BA,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Werner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destacou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 consonância</a:t>
            </a:r>
            <a:r>
              <a:rPr dirty="0" sz="1200" spc="-25">
                <a:latin typeface="Arial"/>
                <a:cs typeface="Arial"/>
              </a:rPr>
              <a:t> dos </a:t>
            </a:r>
            <a:r>
              <a:rPr dirty="0" sz="1200">
                <a:latin typeface="Arial"/>
                <a:cs typeface="Arial"/>
              </a:rPr>
              <a:t>números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pasta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estatísticas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Único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Saúde</a:t>
            </a:r>
            <a:r>
              <a:rPr dirty="0" sz="1200" spc="-10">
                <a:latin typeface="Arial"/>
                <a:cs typeface="Arial"/>
              </a:rPr>
              <a:t> (SUS).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129539">
              <a:lnSpc>
                <a:spcPct val="100400"/>
              </a:lnSpc>
            </a:pPr>
            <a:r>
              <a:rPr dirty="0" sz="1200">
                <a:latin typeface="Arial"/>
                <a:cs typeface="Arial"/>
              </a:rPr>
              <a:t>"Temos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superintendência,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Civil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instituto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coleta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esses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dados,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esses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dados.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tem,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consolidada,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esses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números</a:t>
            </a:r>
            <a:r>
              <a:rPr dirty="0" sz="1200" spc="4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[de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redução]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números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coincidem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Data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SUS,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dado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saúde.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Tratando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dessa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gente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mostra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houve, sim,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redução”,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completou.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130810">
              <a:lnSpc>
                <a:spcPct val="100099"/>
              </a:lnSpc>
            </a:pP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coletiva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imprensa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secretário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falou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divergências,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apresentados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números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primeiro </a:t>
            </a:r>
            <a:r>
              <a:rPr dirty="0" sz="1200">
                <a:latin typeface="Arial"/>
                <a:cs typeface="Arial"/>
              </a:rPr>
              <a:t>semestre.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pasta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apontou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redução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13%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CVLIs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Bahia,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326 </a:t>
            </a:r>
            <a:r>
              <a:rPr dirty="0" sz="1200">
                <a:latin typeface="Arial"/>
                <a:cs typeface="Arial"/>
              </a:rPr>
              <a:t>registros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menos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relação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mesmo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período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passado.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Houve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aumento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4,37%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número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prisões,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saiu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9.018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nos </a:t>
            </a:r>
            <a:r>
              <a:rPr dirty="0" sz="1200">
                <a:latin typeface="Arial"/>
                <a:cs typeface="Arial"/>
              </a:rPr>
              <a:t>primeiros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seis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meses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2023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9.407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primeiro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semestre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2024.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200">
              <a:latin typeface="Arial"/>
              <a:cs typeface="Arial"/>
            </a:endParaRPr>
          </a:p>
          <a:p>
            <a:pPr algn="r" marR="5080">
              <a:lnSpc>
                <a:spcPts val="1435"/>
              </a:lnSpc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Clique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aqui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para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ler</a:t>
            </a:r>
            <a:r>
              <a:rPr dirty="0" u="sng" sz="1200" spc="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na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íntegra.</a:t>
            </a:r>
            <a:endParaRPr sz="1200">
              <a:latin typeface="Arial"/>
              <a:cs typeface="Arial"/>
            </a:endParaRPr>
          </a:p>
          <a:p>
            <a:pPr algn="r" marR="45720">
              <a:lnSpc>
                <a:spcPts val="1425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Matéria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em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17/07/2024</a:t>
            </a:r>
            <a:endParaRPr sz="1200">
              <a:latin typeface="Arial"/>
              <a:cs typeface="Arial"/>
            </a:endParaRPr>
          </a:p>
          <a:p>
            <a:pPr algn="r" marR="7620">
              <a:lnSpc>
                <a:spcPts val="1430"/>
              </a:lnSpc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Notícia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adaptada.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Fonte: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Jornal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Correio.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6081776" y="1414525"/>
            <a:ext cx="0" cy="4211955"/>
          </a:xfrm>
          <a:custGeom>
            <a:avLst/>
            <a:gdLst/>
            <a:ahLst/>
            <a:cxnLst/>
            <a:rect l="l" t="t" r="r" b="b"/>
            <a:pathLst>
              <a:path w="0" h="4211955">
                <a:moveTo>
                  <a:pt x="0" y="0"/>
                </a:moveTo>
                <a:lnTo>
                  <a:pt x="0" y="4211942"/>
                </a:lnTo>
              </a:path>
            </a:pathLst>
          </a:custGeom>
          <a:ln w="28575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44182" y="6342379"/>
            <a:ext cx="216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32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23850" y="971550"/>
            <a:ext cx="11556365" cy="1270"/>
          </a:xfrm>
          <a:custGeom>
            <a:avLst/>
            <a:gdLst/>
            <a:ahLst/>
            <a:cxnLst/>
            <a:rect l="l" t="t" r="r" b="b"/>
            <a:pathLst>
              <a:path w="11556365" h="1269">
                <a:moveTo>
                  <a:pt x="0" y="1270"/>
                </a:moveTo>
                <a:lnTo>
                  <a:pt x="11555984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5885" y="184530"/>
            <a:ext cx="9467215" cy="6915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/>
              <a:t>Em</a:t>
            </a:r>
            <a:r>
              <a:rPr dirty="0" spc="130"/>
              <a:t> </a:t>
            </a:r>
            <a:r>
              <a:rPr dirty="0"/>
              <a:t>simpósio,</a:t>
            </a:r>
            <a:r>
              <a:rPr dirty="0" spc="100"/>
              <a:t> </a:t>
            </a:r>
            <a:r>
              <a:rPr dirty="0"/>
              <a:t>conselheiro</a:t>
            </a:r>
            <a:r>
              <a:rPr dirty="0" spc="125"/>
              <a:t> </a:t>
            </a:r>
            <a:r>
              <a:rPr dirty="0"/>
              <a:t>do</a:t>
            </a:r>
            <a:r>
              <a:rPr dirty="0" spc="130"/>
              <a:t> </a:t>
            </a:r>
            <a:r>
              <a:rPr dirty="0"/>
              <a:t>CNMP</a:t>
            </a:r>
            <a:r>
              <a:rPr dirty="0" spc="80"/>
              <a:t> </a:t>
            </a:r>
            <a:r>
              <a:rPr dirty="0"/>
              <a:t>Jaime</a:t>
            </a:r>
            <a:r>
              <a:rPr dirty="0" spc="175"/>
              <a:t> </a:t>
            </a:r>
            <a:r>
              <a:rPr dirty="0"/>
              <a:t>de</a:t>
            </a:r>
            <a:r>
              <a:rPr dirty="0" spc="100"/>
              <a:t> </a:t>
            </a:r>
            <a:r>
              <a:rPr dirty="0"/>
              <a:t>Cassio</a:t>
            </a:r>
            <a:r>
              <a:rPr dirty="0" spc="204"/>
              <a:t> </a:t>
            </a:r>
            <a:r>
              <a:rPr dirty="0"/>
              <a:t>Miranda</a:t>
            </a:r>
            <a:r>
              <a:rPr dirty="0" spc="100"/>
              <a:t> </a:t>
            </a:r>
            <a:r>
              <a:rPr dirty="0"/>
              <a:t>aborda</a:t>
            </a:r>
            <a:r>
              <a:rPr dirty="0" spc="175"/>
              <a:t> </a:t>
            </a:r>
            <a:r>
              <a:rPr dirty="0" spc="-50"/>
              <a:t>a</a:t>
            </a:r>
          </a:p>
          <a:p>
            <a:pPr algn="ctr" marL="17780">
              <a:lnSpc>
                <a:spcPct val="100000"/>
              </a:lnSpc>
              <a:spcBef>
                <a:spcPts val="50"/>
              </a:spcBef>
            </a:pPr>
            <a:r>
              <a:rPr dirty="0"/>
              <a:t>execução</a:t>
            </a:r>
            <a:r>
              <a:rPr dirty="0" spc="90"/>
              <a:t> </a:t>
            </a:r>
            <a:r>
              <a:rPr dirty="0"/>
              <a:t>penal</a:t>
            </a:r>
            <a:r>
              <a:rPr dirty="0" spc="80"/>
              <a:t> </a:t>
            </a:r>
            <a:r>
              <a:rPr dirty="0"/>
              <a:t>à</a:t>
            </a:r>
            <a:r>
              <a:rPr dirty="0" spc="145"/>
              <a:t> </a:t>
            </a:r>
            <a:r>
              <a:rPr dirty="0"/>
              <a:t>luz</a:t>
            </a:r>
            <a:r>
              <a:rPr dirty="0" spc="125"/>
              <a:t> </a:t>
            </a:r>
            <a:r>
              <a:rPr dirty="0"/>
              <a:t>do</a:t>
            </a:r>
            <a:r>
              <a:rPr dirty="0" spc="100"/>
              <a:t> </a:t>
            </a:r>
            <a:r>
              <a:rPr dirty="0"/>
              <a:t>método</a:t>
            </a:r>
            <a:r>
              <a:rPr dirty="0" spc="10"/>
              <a:t> </a:t>
            </a:r>
            <a:r>
              <a:rPr dirty="0" spc="-20"/>
              <a:t>Apac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0525" y="1228725"/>
            <a:ext cx="3238500" cy="212407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65492" y="1258887"/>
            <a:ext cx="10641965" cy="496189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12700" marR="3665854">
              <a:lnSpc>
                <a:spcPct val="99100"/>
              </a:lnSpc>
              <a:spcBef>
                <a:spcPts val="114"/>
              </a:spcBef>
            </a:pP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comemoração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40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Lei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Execuções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Penais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(LEP),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Comissão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Prisional,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Controle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Externo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Atividade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Policial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(CSP)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Conselho </a:t>
            </a:r>
            <a:r>
              <a:rPr dirty="0" sz="1200">
                <a:latin typeface="Arial"/>
                <a:cs typeface="Arial"/>
              </a:rPr>
              <a:t>Nacional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(CNMP),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conselheiro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Jaime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Cassio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Miranda,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participou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simpósio </a:t>
            </a:r>
            <a:r>
              <a:rPr dirty="0" sz="1200">
                <a:latin typeface="Arial"/>
                <a:cs typeface="Arial"/>
              </a:rPr>
              <a:t>“40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LEP: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luz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método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Apac”,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11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julho,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sede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 spc="-10">
                <a:latin typeface="Arial"/>
                <a:cs typeface="Arial"/>
              </a:rPr>
              <a:t>Tribunal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Gerais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(TJMG),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Belo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Horizonte.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3665220">
              <a:lnSpc>
                <a:spcPct val="100400"/>
              </a:lnSpc>
            </a:pP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ocasião,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conselheiro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ministrou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palestra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painel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abordada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função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ressocializadora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método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Apac.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apresentação,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Jaime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Cassio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destacou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"a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importância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Apac’s </a:t>
            </a:r>
            <a:r>
              <a:rPr dirty="0" sz="1200">
                <a:latin typeface="Arial"/>
                <a:cs typeface="Arial"/>
              </a:rPr>
              <a:t>reside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 promoção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cumprimento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baseado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 humanização,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respeitando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dignidade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presos,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conforme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LEP,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prevê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visando 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proporcionar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condições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harmônica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integração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condenado.</a:t>
            </a:r>
            <a:r>
              <a:rPr dirty="0" sz="1200" spc="-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Apoiamos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integralmente".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Arial"/>
              <a:cs typeface="Arial"/>
            </a:endParaRPr>
          </a:p>
          <a:p>
            <a:pPr algn="just" marL="18415" marR="106045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evento,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parceria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Fraternidade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Brasileira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Assistência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Condenados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(FBAC)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TJMG,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reuniu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operadores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direito,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juízes, </a:t>
            </a:r>
            <a:r>
              <a:rPr dirty="0" sz="1200">
                <a:latin typeface="Arial"/>
                <a:cs typeface="Arial"/>
              </a:rPr>
              <a:t>promotores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penal.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200">
              <a:latin typeface="Arial"/>
              <a:cs typeface="Arial"/>
            </a:endParaRPr>
          </a:p>
          <a:p>
            <a:pPr algn="just" marL="18415">
              <a:lnSpc>
                <a:spcPts val="1435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simpósio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buscou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refletir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evolução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impactos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Lei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Execuções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Penais,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especialmente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relação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aplicação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método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Apac,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uma</a:t>
            </a:r>
            <a:endParaRPr sz="1200">
              <a:latin typeface="Arial"/>
              <a:cs typeface="Arial"/>
            </a:endParaRPr>
          </a:p>
          <a:p>
            <a:pPr algn="just" marL="18415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abordagem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inovadora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humanizada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ressocialização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detentos.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1200">
              <a:latin typeface="Arial"/>
              <a:cs typeface="Arial"/>
            </a:endParaRPr>
          </a:p>
          <a:p>
            <a:pPr algn="just" marL="18415" marR="108585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método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Apac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propõe-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alternativa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convencional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cumprimento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pena,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missão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transformar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realidade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país. </a:t>
            </a:r>
            <a:r>
              <a:rPr dirty="0" sz="1200">
                <a:latin typeface="Arial"/>
                <a:cs typeface="Arial"/>
              </a:rPr>
              <a:t>Fundamentado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valorização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recuperar,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método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aplicação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eficaz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Lei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princípios constitucionais.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1200">
              <a:latin typeface="Arial"/>
              <a:cs typeface="Arial"/>
            </a:endParaRPr>
          </a:p>
          <a:p>
            <a:pPr algn="r" marR="6985">
              <a:lnSpc>
                <a:spcPts val="1435"/>
              </a:lnSpc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Clique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aqui</a:t>
            </a:r>
            <a:r>
              <a:rPr dirty="0" u="sng" sz="1200" spc="-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para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ler na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íntegra.</a:t>
            </a:r>
            <a:endParaRPr sz="1200">
              <a:latin typeface="Arial"/>
              <a:cs typeface="Arial"/>
            </a:endParaRPr>
          </a:p>
          <a:p>
            <a:pPr algn="r" marR="41275">
              <a:lnSpc>
                <a:spcPts val="1425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19/07/2024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ts val="1435"/>
              </a:lnSpc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Notícia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adaptada.</a:t>
            </a:r>
            <a:r>
              <a:rPr dirty="0" u="sng" sz="1200" spc="-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Fonte: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CNMP.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33</a:t>
            </a:fld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00050" y="1019175"/>
            <a:ext cx="11304270" cy="1270"/>
          </a:xfrm>
          <a:custGeom>
            <a:avLst/>
            <a:gdLst/>
            <a:ahLst/>
            <a:cxnLst/>
            <a:rect l="l" t="t" r="r" b="b"/>
            <a:pathLst>
              <a:path w="11304270" h="1269">
                <a:moveTo>
                  <a:pt x="0" y="1270"/>
                </a:moveTo>
                <a:lnTo>
                  <a:pt x="11304016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8589" y="234632"/>
            <a:ext cx="9282430" cy="35750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Lula</a:t>
            </a:r>
            <a:r>
              <a:rPr dirty="0" spc="120"/>
              <a:t> </a:t>
            </a:r>
            <a:r>
              <a:rPr dirty="0"/>
              <a:t>se</a:t>
            </a:r>
            <a:r>
              <a:rPr dirty="0" spc="120"/>
              <a:t> </a:t>
            </a:r>
            <a:r>
              <a:rPr dirty="0"/>
              <a:t>reúne</a:t>
            </a:r>
            <a:r>
              <a:rPr dirty="0" spc="125"/>
              <a:t> </a:t>
            </a:r>
            <a:r>
              <a:rPr dirty="0"/>
              <a:t>com</a:t>
            </a:r>
            <a:r>
              <a:rPr dirty="0" spc="75"/>
              <a:t> </a:t>
            </a:r>
            <a:r>
              <a:rPr dirty="0"/>
              <a:t>ministros</a:t>
            </a:r>
            <a:r>
              <a:rPr dirty="0" spc="120"/>
              <a:t> </a:t>
            </a:r>
            <a:r>
              <a:rPr dirty="0"/>
              <a:t>para</a:t>
            </a:r>
            <a:r>
              <a:rPr dirty="0" spc="125"/>
              <a:t> </a:t>
            </a:r>
            <a:r>
              <a:rPr dirty="0"/>
              <a:t>tratar</a:t>
            </a:r>
            <a:r>
              <a:rPr dirty="0" spc="110"/>
              <a:t> </a:t>
            </a:r>
            <a:r>
              <a:rPr dirty="0"/>
              <a:t>da</a:t>
            </a:r>
            <a:r>
              <a:rPr dirty="0" spc="45"/>
              <a:t> </a:t>
            </a:r>
            <a:r>
              <a:rPr dirty="0"/>
              <a:t>PEC</a:t>
            </a:r>
            <a:r>
              <a:rPr dirty="0" spc="140"/>
              <a:t> </a:t>
            </a:r>
            <a:r>
              <a:rPr dirty="0"/>
              <a:t>da</a:t>
            </a:r>
            <a:r>
              <a:rPr dirty="0" spc="45"/>
              <a:t> </a:t>
            </a:r>
            <a:r>
              <a:rPr dirty="0"/>
              <a:t>segurança</a:t>
            </a:r>
            <a:r>
              <a:rPr dirty="0" spc="45"/>
              <a:t> </a:t>
            </a:r>
            <a:r>
              <a:rPr dirty="0" spc="-10"/>
              <a:t>pública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382394" y="658495"/>
            <a:ext cx="9440545" cy="45897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56235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Com a</a:t>
            </a:r>
            <a:r>
              <a:rPr dirty="0" sz="1400" spc="-5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PEC,</a:t>
            </a:r>
            <a:r>
              <a:rPr dirty="0" sz="1400" spc="-4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o</a:t>
            </a:r>
            <a:r>
              <a:rPr dirty="0" sz="1400" spc="-5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governo</a:t>
            </a:r>
            <a:r>
              <a:rPr dirty="0" sz="1400" spc="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estabeleceria</a:t>
            </a:r>
            <a:r>
              <a:rPr dirty="0" sz="1400" spc="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diretrizes</a:t>
            </a:r>
            <a:r>
              <a:rPr dirty="0" sz="1400" spc="-5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5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uma</a:t>
            </a:r>
            <a:r>
              <a:rPr dirty="0" sz="1400" spc="-5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política</a:t>
            </a:r>
            <a:r>
              <a:rPr dirty="0" sz="1400" spc="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nacional</a:t>
            </a:r>
            <a:r>
              <a:rPr dirty="0" sz="1400" spc="-3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a</a:t>
            </a:r>
            <a:r>
              <a:rPr dirty="0" sz="1400" spc="2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ser</a:t>
            </a:r>
            <a:r>
              <a:rPr dirty="0" sz="1400" spc="3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seguida</a:t>
            </a:r>
            <a:r>
              <a:rPr dirty="0" sz="1400" spc="1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7A8797"/>
                </a:solidFill>
                <a:latin typeface="Arial"/>
                <a:cs typeface="Arial"/>
              </a:rPr>
              <a:t>por</a:t>
            </a:r>
            <a:r>
              <a:rPr dirty="0" sz="1400" spc="-35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7A8797"/>
                </a:solidFill>
                <a:latin typeface="Arial"/>
                <a:cs typeface="Arial"/>
              </a:rPr>
              <a:t>governadores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35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presidente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Lula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reúne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tarde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desta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quarta-</a:t>
            </a:r>
            <a:r>
              <a:rPr dirty="0" sz="1400">
                <a:latin typeface="Arial"/>
                <a:cs typeface="Arial"/>
              </a:rPr>
              <a:t>feira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(07)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ministro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justiça,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Ricardo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Lewandovski,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com </a:t>
            </a:r>
            <a:r>
              <a:rPr dirty="0" sz="1400">
                <a:latin typeface="Arial"/>
                <a:cs typeface="Arial"/>
              </a:rPr>
              <a:t>ministros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foram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governadores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para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tratar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PEC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segurança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pública.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tema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polêmico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já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ideia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dar </a:t>
            </a:r>
            <a:r>
              <a:rPr dirty="0" sz="1400">
                <a:latin typeface="Arial"/>
                <a:cs typeface="Arial"/>
              </a:rPr>
              <a:t>mais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poderes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à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União,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terá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competência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 coordenar</a:t>
            </a:r>
            <a:r>
              <a:rPr dirty="0" sz="1400" spc="-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Sistema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Único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 Segurança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Pública.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8255">
              <a:lnSpc>
                <a:spcPts val="1650"/>
              </a:lnSpc>
            </a:pPr>
            <a:r>
              <a:rPr dirty="0" sz="1400">
                <a:latin typeface="Arial"/>
                <a:cs typeface="Arial"/>
              </a:rPr>
              <a:t>Hoje,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governadores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tem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autonomia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para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promover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política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segurança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publica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estado.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PEC, o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governo </a:t>
            </a:r>
            <a:r>
              <a:rPr dirty="0" sz="1400">
                <a:latin typeface="Arial"/>
                <a:cs typeface="Arial"/>
              </a:rPr>
              <a:t>estabeleceria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diretrizes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uma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política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nacional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ser</a:t>
            </a:r>
            <a:r>
              <a:rPr dirty="0" sz="1400" spc="-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seguida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pelos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gestores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estaduais.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11430">
              <a:lnSpc>
                <a:spcPct val="101299"/>
              </a:lnSpc>
            </a:pP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pontos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defendidos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atual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ministro seria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alterar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papel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Polícias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Federal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 Rodoviária.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caso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PRF, </a:t>
            </a:r>
            <a:r>
              <a:rPr dirty="0" sz="1400">
                <a:latin typeface="Arial"/>
                <a:cs typeface="Arial"/>
              </a:rPr>
              <a:t>ela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passaria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cumprir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papel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polícia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ostensiva</a:t>
            </a:r>
            <a:r>
              <a:rPr dirty="0" sz="1400" spc="1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-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hoje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feito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pelas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polícias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militares.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PF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poderia,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exemplo, </a:t>
            </a:r>
            <a:r>
              <a:rPr dirty="0" sz="1400">
                <a:latin typeface="Arial"/>
                <a:cs typeface="Arial"/>
              </a:rPr>
              <a:t>investigar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facções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criminosas.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problema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PEC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vista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bons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olhos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pelos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governadores,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temem </a:t>
            </a:r>
            <a:r>
              <a:rPr dirty="0" sz="1400">
                <a:latin typeface="Arial"/>
                <a:cs typeface="Arial"/>
              </a:rPr>
              <a:t>perder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muita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autonomia</a:t>
            </a:r>
            <a:r>
              <a:rPr dirty="0" sz="1400" spc="-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 área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segurança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pública.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8890">
              <a:lnSpc>
                <a:spcPts val="1650"/>
              </a:lnSpc>
            </a:pP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2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isso,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Lula</a:t>
            </a:r>
            <a:r>
              <a:rPr dirty="0" sz="1400" spc="2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convocou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seis</a:t>
            </a:r>
            <a:r>
              <a:rPr dirty="0" sz="1400" spc="2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ministros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seu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governo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já</a:t>
            </a:r>
            <a:r>
              <a:rPr dirty="0" sz="1400" spc="2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foram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governadores</a:t>
            </a:r>
            <a:r>
              <a:rPr dirty="0" sz="1400" spc="2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25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poderão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ajudar,</a:t>
            </a:r>
            <a:r>
              <a:rPr dirty="0" sz="1400" spc="2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21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>
                <a:latin typeface="Arial"/>
                <a:cs typeface="Arial"/>
              </a:rPr>
              <a:t>experiência,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formular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melhor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texto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PEC.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Alckmin,</a:t>
            </a:r>
            <a:r>
              <a:rPr dirty="0" sz="1400" spc="2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governou</a:t>
            </a:r>
            <a:r>
              <a:rPr dirty="0" sz="1400" spc="1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São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Paulo,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Rui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Costa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(Bahia);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Renan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Filho </a:t>
            </a:r>
            <a:r>
              <a:rPr dirty="0" sz="1400">
                <a:latin typeface="Arial"/>
                <a:cs typeface="Arial"/>
              </a:rPr>
              <a:t>(Alagoas);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Camilo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Santana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(Ceará);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Wellington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Dias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(Piauí);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Waldez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Góes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(Amapá).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10795">
              <a:lnSpc>
                <a:spcPct val="102899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Diante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insatisfação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governadores,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Lula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já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tinha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comentado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vai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discutir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1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gestores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antes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elaborar </a:t>
            </a:r>
            <a:r>
              <a:rPr dirty="0" sz="1400">
                <a:latin typeface="Arial"/>
                <a:cs typeface="Arial"/>
              </a:rPr>
              <a:t>uma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proposta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conjunto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-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tudo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isso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pra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texto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seja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aprovado com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mais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facilidade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Congresso.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252966" y="5856604"/>
            <a:ext cx="2399665" cy="39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45085">
              <a:lnSpc>
                <a:spcPts val="1435"/>
              </a:lnSpc>
              <a:spcBef>
                <a:spcPts val="100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em</a:t>
            </a:r>
            <a:r>
              <a:rPr dirty="0" u="sng" sz="1200" spc="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07/08/2024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ts val="1435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Notícia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adaptada.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Fonte: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2"/>
              </a:rPr>
              <a:t>CBN.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33</a:t>
            </a:fld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23850" y="1143000"/>
            <a:ext cx="11556365" cy="1270"/>
          </a:xfrm>
          <a:custGeom>
            <a:avLst/>
            <a:gdLst/>
            <a:ahLst/>
            <a:cxnLst/>
            <a:rect l="l" t="t" r="r" b="b"/>
            <a:pathLst>
              <a:path w="11556365" h="1269">
                <a:moveTo>
                  <a:pt x="0" y="1270"/>
                </a:moveTo>
                <a:lnTo>
                  <a:pt x="11555984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5167" y="114617"/>
            <a:ext cx="10761345" cy="939165"/>
          </a:xfrm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216535" marR="5080" indent="-204470">
              <a:lnSpc>
                <a:spcPct val="101899"/>
              </a:lnSpc>
              <a:spcBef>
                <a:spcPts val="75"/>
              </a:spcBef>
            </a:pPr>
            <a:r>
              <a:rPr dirty="0"/>
              <a:t>Mais</a:t>
            </a:r>
            <a:r>
              <a:rPr dirty="0" spc="105"/>
              <a:t> </a:t>
            </a:r>
            <a:r>
              <a:rPr dirty="0"/>
              <a:t>de</a:t>
            </a:r>
            <a:r>
              <a:rPr dirty="0" spc="50"/>
              <a:t> </a:t>
            </a:r>
            <a:r>
              <a:rPr dirty="0"/>
              <a:t>15</a:t>
            </a:r>
            <a:r>
              <a:rPr dirty="0" spc="135"/>
              <a:t> </a:t>
            </a:r>
            <a:r>
              <a:rPr dirty="0"/>
              <a:t>mil</a:t>
            </a:r>
            <a:r>
              <a:rPr dirty="0" spc="50"/>
              <a:t> </a:t>
            </a:r>
            <a:r>
              <a:rPr dirty="0"/>
              <a:t>crianças</a:t>
            </a:r>
            <a:r>
              <a:rPr dirty="0" spc="135"/>
              <a:t> </a:t>
            </a:r>
            <a:r>
              <a:rPr dirty="0"/>
              <a:t>e</a:t>
            </a:r>
            <a:r>
              <a:rPr dirty="0" spc="45"/>
              <a:t> </a:t>
            </a:r>
            <a:r>
              <a:rPr dirty="0"/>
              <a:t>adolescentes</a:t>
            </a:r>
            <a:r>
              <a:rPr dirty="0" spc="130"/>
              <a:t> </a:t>
            </a:r>
            <a:r>
              <a:rPr dirty="0"/>
              <a:t>foram</a:t>
            </a:r>
            <a:r>
              <a:rPr dirty="0" spc="80"/>
              <a:t> </a:t>
            </a:r>
            <a:r>
              <a:rPr dirty="0"/>
              <a:t>mortos</a:t>
            </a:r>
            <a:r>
              <a:rPr dirty="0" spc="50"/>
              <a:t> </a:t>
            </a:r>
            <a:r>
              <a:rPr dirty="0"/>
              <a:t>de</a:t>
            </a:r>
            <a:r>
              <a:rPr dirty="0" spc="120"/>
              <a:t> </a:t>
            </a:r>
            <a:r>
              <a:rPr dirty="0"/>
              <a:t>forma</a:t>
            </a:r>
            <a:r>
              <a:rPr dirty="0" spc="55"/>
              <a:t> </a:t>
            </a:r>
            <a:r>
              <a:rPr dirty="0"/>
              <a:t>violenta</a:t>
            </a:r>
            <a:r>
              <a:rPr dirty="0" spc="120"/>
              <a:t> </a:t>
            </a:r>
            <a:r>
              <a:rPr dirty="0"/>
              <a:t>no</a:t>
            </a:r>
            <a:r>
              <a:rPr dirty="0" spc="85"/>
              <a:t> </a:t>
            </a:r>
            <a:r>
              <a:rPr dirty="0" spc="-10"/>
              <a:t>Brasil </a:t>
            </a:r>
            <a:r>
              <a:rPr dirty="0"/>
              <a:t>nos</a:t>
            </a:r>
            <a:r>
              <a:rPr dirty="0" spc="105"/>
              <a:t> </a:t>
            </a:r>
            <a:r>
              <a:rPr dirty="0"/>
              <a:t>últimos</a:t>
            </a:r>
            <a:r>
              <a:rPr dirty="0" spc="45"/>
              <a:t> </a:t>
            </a:r>
            <a:r>
              <a:rPr dirty="0"/>
              <a:t>3</a:t>
            </a:r>
            <a:r>
              <a:rPr dirty="0" spc="114"/>
              <a:t> </a:t>
            </a:r>
            <a:r>
              <a:rPr dirty="0"/>
              <a:t>anos,</a:t>
            </a:r>
            <a:r>
              <a:rPr dirty="0" spc="135"/>
              <a:t> </a:t>
            </a:r>
            <a:r>
              <a:rPr dirty="0"/>
              <a:t>alertam</a:t>
            </a:r>
            <a:r>
              <a:rPr dirty="0" spc="70"/>
              <a:t> </a:t>
            </a:r>
            <a:r>
              <a:rPr dirty="0"/>
              <a:t>UNICEF</a:t>
            </a:r>
            <a:r>
              <a:rPr dirty="0" spc="150"/>
              <a:t> </a:t>
            </a:r>
            <a:r>
              <a:rPr dirty="0"/>
              <a:t>e</a:t>
            </a:r>
            <a:r>
              <a:rPr dirty="0" spc="45"/>
              <a:t> </a:t>
            </a:r>
            <a:r>
              <a:rPr dirty="0"/>
              <a:t>Fórum</a:t>
            </a:r>
            <a:r>
              <a:rPr dirty="0" spc="145"/>
              <a:t> </a:t>
            </a:r>
            <a:r>
              <a:rPr dirty="0"/>
              <a:t>Brasileiro</a:t>
            </a:r>
            <a:r>
              <a:rPr dirty="0" spc="75"/>
              <a:t> </a:t>
            </a:r>
            <a:r>
              <a:rPr dirty="0"/>
              <a:t>de</a:t>
            </a:r>
            <a:r>
              <a:rPr dirty="0" spc="114"/>
              <a:t> </a:t>
            </a:r>
            <a:r>
              <a:rPr dirty="0"/>
              <a:t>Segurança</a:t>
            </a:r>
            <a:r>
              <a:rPr dirty="0" spc="130"/>
              <a:t> </a:t>
            </a:r>
            <a:r>
              <a:rPr dirty="0" spc="-10"/>
              <a:t>Pública</a:t>
            </a:r>
          </a:p>
          <a:p>
            <a:pPr marL="1130300">
              <a:lnSpc>
                <a:spcPct val="100000"/>
              </a:lnSpc>
              <a:spcBef>
                <a:spcPts val="275"/>
              </a:spcBef>
            </a:pP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No</a:t>
            </a:r>
            <a:r>
              <a:rPr dirty="0" sz="1400" spc="-7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mesmo</a:t>
            </a:r>
            <a:r>
              <a:rPr dirty="0" sz="1400" spc="-6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período,</a:t>
            </a:r>
            <a:r>
              <a:rPr dirty="0" sz="1400" spc="2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165</a:t>
            </a:r>
            <a:r>
              <a:rPr dirty="0" sz="1400" spc="1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mil</a:t>
            </a:r>
            <a:r>
              <a:rPr dirty="0" sz="1400" spc="3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meninas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e</a:t>
            </a:r>
            <a:r>
              <a:rPr dirty="0" sz="1400" spc="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meninos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7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até</a:t>
            </a:r>
            <a:r>
              <a:rPr dirty="0" sz="1400" spc="-6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19</a:t>
            </a:r>
            <a:r>
              <a:rPr dirty="0" sz="1400" spc="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anos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foram</a:t>
            </a:r>
            <a:r>
              <a:rPr dirty="0" sz="1400" spc="-1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vítimas</a:t>
            </a:r>
            <a:r>
              <a:rPr dirty="0" sz="1400" spc="-6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6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violência</a:t>
            </a:r>
            <a:r>
              <a:rPr dirty="0" sz="1400" spc="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sexual</a:t>
            </a:r>
            <a:r>
              <a:rPr dirty="0" sz="1400" spc="3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no </a:t>
            </a:r>
            <a:r>
              <a:rPr dirty="0" sz="1400" spc="-20" b="0">
                <a:solidFill>
                  <a:srgbClr val="7A8797"/>
                </a:solidFill>
                <a:latin typeface="Arial"/>
                <a:cs typeface="Arial"/>
              </a:rPr>
              <a:t>País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6775" y="1333500"/>
            <a:ext cx="3209925" cy="213360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71207" y="1376362"/>
            <a:ext cx="10537190" cy="3420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61715" marR="10795">
              <a:lnSpc>
                <a:spcPct val="100099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15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 </a:t>
            </a:r>
            <a:r>
              <a:rPr dirty="0" sz="1200" spc="-10">
                <a:latin typeface="Arial"/>
                <a:cs typeface="Arial"/>
              </a:rPr>
              <a:t>adolescentes,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idades entre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0 e 19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anos,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mortos 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violenta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últimos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três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anos.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mesmo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período,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165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meninos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meninas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vítimas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sexual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-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números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evidenciam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cenário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preocupante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adolescentes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País.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revela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segunda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edição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relatório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Panorama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Letal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Sexual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Adolescentes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Brasil,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lançado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nesta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terça-</a:t>
            </a:r>
            <a:r>
              <a:rPr dirty="0" sz="1200">
                <a:latin typeface="Arial"/>
                <a:cs typeface="Arial"/>
              </a:rPr>
              <a:t>feira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(13)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Fundo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das </a:t>
            </a:r>
            <a:r>
              <a:rPr dirty="0" sz="1200">
                <a:latin typeface="Arial"/>
                <a:cs typeface="Arial"/>
              </a:rPr>
              <a:t>Nações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Unidas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Infância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(UNICEF)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Fórum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Brasileiro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-10">
                <a:latin typeface="Arial"/>
                <a:cs typeface="Arial"/>
              </a:rPr>
              <a:t> (FBSP).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endParaRPr sz="1200">
              <a:latin typeface="Arial"/>
              <a:cs typeface="Arial"/>
            </a:endParaRPr>
          </a:p>
          <a:p>
            <a:pPr algn="just" marL="3561715" marR="12065">
              <a:lnSpc>
                <a:spcPct val="99100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últimos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três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anos,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cenário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violências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adolescente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permanece </a:t>
            </a:r>
            <a:r>
              <a:rPr dirty="0" sz="1200">
                <a:latin typeface="Arial"/>
                <a:cs typeface="Arial"/>
              </a:rPr>
              <a:t>estarrecedor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–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alguns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desafios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acentuam.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taxa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homicídios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caiu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longo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últimos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três </a:t>
            </a:r>
            <a:r>
              <a:rPr dirty="0" sz="1200">
                <a:latin typeface="Arial"/>
                <a:cs typeface="Arial"/>
              </a:rPr>
              <a:t>anos,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cresceu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porcentagem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mortes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causadas por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intervenções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policiais.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2023,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quase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cada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5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adolescentes </a:t>
            </a:r>
            <a:r>
              <a:rPr dirty="0" sz="1200">
                <a:latin typeface="Arial"/>
                <a:cs typeface="Arial"/>
              </a:rPr>
              <a:t>mortos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vitimado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ações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policiais.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1200">
              <a:latin typeface="Arial"/>
              <a:cs typeface="Arial"/>
            </a:endParaRPr>
          </a:p>
          <a:p>
            <a:pPr algn="just" marL="12700">
              <a:lnSpc>
                <a:spcPts val="1435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Já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números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estupro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adolescentes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têm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crescido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constantemente.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Foram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registrados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46.863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sexual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2021,</a:t>
            </a:r>
            <a:endParaRPr sz="1200">
              <a:latin typeface="Arial"/>
              <a:cs typeface="Arial"/>
            </a:endParaRPr>
          </a:p>
          <a:p>
            <a:pPr algn="just"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número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aumentou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63.430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2023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-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equivalente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 criança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adolescente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vítima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estupro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8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minutos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último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ano.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01699"/>
              </a:lnSpc>
            </a:pP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disso,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sexuais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letais têm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atingido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cada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vez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novas.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mortes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violentas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aumentaram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15,2%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crianças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até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idade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sexual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cresceu,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particular,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meninas 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meninos nesta faixa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etária.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2022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2023,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houve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acréscimo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23,5%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registros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estupro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até quatro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anos,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17,3%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aquelas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cinco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anos.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71207" y="5046027"/>
            <a:ext cx="10859770" cy="160909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12700" marR="327025">
              <a:lnSpc>
                <a:spcPct val="99100"/>
              </a:lnSpc>
              <a:spcBef>
                <a:spcPts val="114"/>
              </a:spcBef>
            </a:pPr>
            <a:r>
              <a:rPr dirty="0" sz="1200">
                <a:latin typeface="Arial"/>
                <a:cs typeface="Arial"/>
              </a:rPr>
              <a:t>“As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impactam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gravemente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adolescentes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País.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Meninos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negros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continuam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maiores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vítimas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mortes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violentas.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Já </a:t>
            </a:r>
            <a:r>
              <a:rPr dirty="0" sz="1200">
                <a:latin typeface="Arial"/>
                <a:cs typeface="Arial"/>
              </a:rPr>
              <a:t>meninas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seguem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sendo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vulneráveis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sexual.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essas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dinâmicas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preocupantes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aumento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casos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dessas </a:t>
            </a:r>
            <a:r>
              <a:rPr dirty="0" sz="1200">
                <a:latin typeface="Arial"/>
                <a:cs typeface="Arial"/>
              </a:rPr>
              <a:t>violências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novas”,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diz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Youssouf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Abdel-</a:t>
            </a:r>
            <a:r>
              <a:rPr dirty="0" sz="1200">
                <a:latin typeface="Arial"/>
                <a:cs typeface="Arial"/>
              </a:rPr>
              <a:t>Jelil,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representante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UNICEF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Brasil.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“É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urgente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governantes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tenham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como </a:t>
            </a:r>
            <a:r>
              <a:rPr dirty="0" sz="1200">
                <a:latin typeface="Arial"/>
                <a:cs typeface="Arial"/>
              </a:rPr>
              <a:t>prioridade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acelerar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enfrentamento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letal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sexual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crianças,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adotando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intervenções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podem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efetivamente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prevenir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responder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às</a:t>
            </a:r>
            <a:r>
              <a:rPr dirty="0" sz="1200" spc="-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violências”,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afirma.</a:t>
            </a:r>
            <a:endParaRPr sz="1200">
              <a:latin typeface="Arial"/>
              <a:cs typeface="Arial"/>
            </a:endParaRPr>
          </a:p>
          <a:p>
            <a:pPr algn="r" marR="7620">
              <a:lnSpc>
                <a:spcPts val="1435"/>
              </a:lnSpc>
              <a:spcBef>
                <a:spcPts val="1025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Clique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aqui</a:t>
            </a:r>
            <a:r>
              <a:rPr dirty="0" u="sng" sz="1200" spc="-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para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ler na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íntegra.</a:t>
            </a:r>
            <a:endParaRPr sz="1200">
              <a:latin typeface="Arial"/>
              <a:cs typeface="Arial"/>
            </a:endParaRPr>
          </a:p>
          <a:p>
            <a:pPr algn="r" marR="41275">
              <a:lnSpc>
                <a:spcPts val="1425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13/08/2024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ts val="1435"/>
              </a:lnSpc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Notícia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adaptada.</a:t>
            </a:r>
            <a:r>
              <a:rPr dirty="0" u="sng" sz="1200" spc="-7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Fonte: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CNMP.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44182" y="6342379"/>
            <a:ext cx="216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35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25250" y="152400"/>
            <a:ext cx="438150" cy="428625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447675" y="1362075"/>
            <a:ext cx="11124565" cy="0"/>
          </a:xfrm>
          <a:custGeom>
            <a:avLst/>
            <a:gdLst/>
            <a:ahLst/>
            <a:cxnLst/>
            <a:rect l="l" t="t" r="r" b="b"/>
            <a:pathLst>
              <a:path w="11124565" h="0">
                <a:moveTo>
                  <a:pt x="0" y="0"/>
                </a:moveTo>
                <a:lnTo>
                  <a:pt x="11124057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52842" y="54673"/>
            <a:ext cx="9876790" cy="1174115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2331720" marR="5080" indent="-2319655">
              <a:lnSpc>
                <a:spcPct val="101800"/>
              </a:lnSpc>
              <a:spcBef>
                <a:spcPts val="80"/>
              </a:spcBef>
            </a:pPr>
            <a:r>
              <a:rPr dirty="0"/>
              <a:t>Em</a:t>
            </a:r>
            <a:r>
              <a:rPr dirty="0" spc="95"/>
              <a:t> </a:t>
            </a:r>
            <a:r>
              <a:rPr dirty="0"/>
              <a:t>fórum,</a:t>
            </a:r>
            <a:r>
              <a:rPr dirty="0" spc="70"/>
              <a:t> </a:t>
            </a:r>
            <a:r>
              <a:rPr dirty="0"/>
              <a:t>ministro</a:t>
            </a:r>
            <a:r>
              <a:rPr dirty="0" spc="100"/>
              <a:t> </a:t>
            </a:r>
            <a:r>
              <a:rPr dirty="0"/>
              <a:t>Silvio</a:t>
            </a:r>
            <a:r>
              <a:rPr dirty="0" spc="10"/>
              <a:t> </a:t>
            </a:r>
            <a:r>
              <a:rPr dirty="0"/>
              <a:t>Almeida</a:t>
            </a:r>
            <a:r>
              <a:rPr dirty="0" spc="150"/>
              <a:t> </a:t>
            </a:r>
            <a:r>
              <a:rPr dirty="0"/>
              <a:t>volta</a:t>
            </a:r>
            <a:r>
              <a:rPr dirty="0" spc="155"/>
              <a:t> </a:t>
            </a:r>
            <a:r>
              <a:rPr dirty="0"/>
              <a:t>a</a:t>
            </a:r>
            <a:r>
              <a:rPr dirty="0" spc="60"/>
              <a:t> </a:t>
            </a:r>
            <a:r>
              <a:rPr dirty="0"/>
              <a:t>defender</a:t>
            </a:r>
            <a:r>
              <a:rPr dirty="0" spc="130"/>
              <a:t> </a:t>
            </a:r>
            <a:r>
              <a:rPr dirty="0"/>
              <a:t>políticas</a:t>
            </a:r>
            <a:r>
              <a:rPr dirty="0" spc="65"/>
              <a:t> </a:t>
            </a:r>
            <a:r>
              <a:rPr dirty="0"/>
              <a:t>de</a:t>
            </a:r>
            <a:r>
              <a:rPr dirty="0" spc="140"/>
              <a:t> </a:t>
            </a:r>
            <a:r>
              <a:rPr dirty="0" spc="-10"/>
              <a:t>segurança </a:t>
            </a:r>
            <a:r>
              <a:rPr dirty="0"/>
              <a:t>pública</a:t>
            </a:r>
            <a:r>
              <a:rPr dirty="0" spc="110"/>
              <a:t> </a:t>
            </a:r>
            <a:r>
              <a:rPr dirty="0"/>
              <a:t>baseadas</a:t>
            </a:r>
            <a:r>
              <a:rPr dirty="0" spc="120"/>
              <a:t> </a:t>
            </a:r>
            <a:r>
              <a:rPr dirty="0"/>
              <a:t>em</a:t>
            </a:r>
            <a:r>
              <a:rPr dirty="0" spc="150"/>
              <a:t> </a:t>
            </a:r>
            <a:r>
              <a:rPr dirty="0"/>
              <a:t>direitos</a:t>
            </a:r>
            <a:r>
              <a:rPr dirty="0" spc="120"/>
              <a:t> </a:t>
            </a:r>
            <a:r>
              <a:rPr dirty="0" spc="-10"/>
              <a:t>humanos</a:t>
            </a:r>
          </a:p>
          <a:p>
            <a:pPr marL="3315335" marR="830580" indent="-2887345">
              <a:lnSpc>
                <a:spcPct val="102800"/>
              </a:lnSpc>
              <a:spcBef>
                <a:spcPts val="350"/>
              </a:spcBef>
            </a:pP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Encontro</a:t>
            </a:r>
            <a:r>
              <a:rPr dirty="0" sz="1400" spc="-2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em</a:t>
            </a:r>
            <a:r>
              <a:rPr dirty="0" sz="1400" spc="-3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Recife</a:t>
            </a:r>
            <a:r>
              <a:rPr dirty="0" sz="1400" spc="-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(PE)</a:t>
            </a:r>
            <a:r>
              <a:rPr dirty="0" sz="1400" spc="-6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reúne</a:t>
            </a:r>
            <a:r>
              <a:rPr dirty="0" sz="1400" spc="-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lideranças</a:t>
            </a:r>
            <a:r>
              <a:rPr dirty="0" sz="1400" spc="-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diferentes</a:t>
            </a:r>
            <a:r>
              <a:rPr dirty="0" sz="1400" spc="-1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segmentos</a:t>
            </a:r>
            <a:r>
              <a:rPr dirty="0" sz="1400" spc="-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em</a:t>
            </a:r>
            <a:r>
              <a:rPr dirty="0" sz="1400" spc="-3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busca</a:t>
            </a:r>
            <a:r>
              <a:rPr dirty="0" sz="1400" spc="-2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de</a:t>
            </a:r>
            <a:r>
              <a:rPr dirty="0" sz="1400" spc="-8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soluções</a:t>
            </a:r>
            <a:r>
              <a:rPr dirty="0" sz="1400" spc="-8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para</a:t>
            </a:r>
            <a:r>
              <a:rPr dirty="0" sz="1400" spc="-8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a</a:t>
            </a:r>
            <a:r>
              <a:rPr dirty="0" sz="1400" spc="-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redução</a:t>
            </a:r>
            <a:r>
              <a:rPr dirty="0" sz="1400" spc="-8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25" b="0">
                <a:solidFill>
                  <a:srgbClr val="7A8797"/>
                </a:solidFill>
                <a:latin typeface="Arial"/>
                <a:cs typeface="Arial"/>
              </a:rPr>
              <a:t>da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violência</a:t>
            </a:r>
            <a:r>
              <a:rPr dirty="0" sz="1400" spc="1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e</a:t>
            </a:r>
            <a:r>
              <a:rPr dirty="0" sz="1400" spc="-55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da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insegurança</a:t>
            </a:r>
            <a:r>
              <a:rPr dirty="0" sz="1400" spc="2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b="0">
                <a:solidFill>
                  <a:srgbClr val="7A8797"/>
                </a:solidFill>
                <a:latin typeface="Arial"/>
                <a:cs typeface="Arial"/>
              </a:rPr>
              <a:t>no</a:t>
            </a:r>
            <a:r>
              <a:rPr dirty="0" sz="1400" spc="-60" b="0">
                <a:solidFill>
                  <a:srgbClr val="7A8797"/>
                </a:solidFill>
                <a:latin typeface="Arial"/>
                <a:cs typeface="Arial"/>
              </a:rPr>
              <a:t> </a:t>
            </a:r>
            <a:r>
              <a:rPr dirty="0" sz="1400" spc="-10" b="0">
                <a:solidFill>
                  <a:srgbClr val="7A8797"/>
                </a:solidFill>
                <a:latin typeface="Arial"/>
                <a:cs typeface="Arial"/>
              </a:rPr>
              <a:t>Brasil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416675" y="3291903"/>
            <a:ext cx="5521325" cy="1124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99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Mediada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diretor-</a:t>
            </a: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FBSP,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Renato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Sérgio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Lima,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participaram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conferência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secretário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Nacional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Ministério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Pública/MJSP,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Mario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Sarrubbo;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secretário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Defesa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Pernambuco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(SDS-</a:t>
            </a:r>
            <a:r>
              <a:rPr dirty="0" sz="1200">
                <a:latin typeface="Arial"/>
                <a:cs typeface="Arial"/>
              </a:rPr>
              <a:t>PE),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Alessandro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Carvalho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Mattos;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oficial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Reserva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Brigada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Rio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Grande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Sul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(RS);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Conselho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Administração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FBSP,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Marlene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Spaniol.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416675" y="4570348"/>
            <a:ext cx="5523865" cy="76200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12700" marR="5080">
              <a:lnSpc>
                <a:spcPct val="100800"/>
              </a:lnSpc>
              <a:spcBef>
                <a:spcPts val="85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ministro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Silvio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Almeida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participou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cerimônia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abertura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fórum,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onde </a:t>
            </a:r>
            <a:r>
              <a:rPr dirty="0" sz="1200">
                <a:latin typeface="Arial"/>
                <a:cs typeface="Arial"/>
              </a:rPr>
              <a:t>destacou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relevância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encontro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espaço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fundamental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diálogo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troca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experiências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diversos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setores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sociedade,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visando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ao </a:t>
            </a:r>
            <a:r>
              <a:rPr dirty="0" sz="1200">
                <a:latin typeface="Arial"/>
                <a:cs typeface="Arial"/>
              </a:rPr>
              <a:t>aprimoramento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Brasil.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Almeida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ressaltou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416675" y="5304472"/>
            <a:ext cx="552323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4035" algn="l"/>
                <a:tab pos="770255" algn="l"/>
                <a:tab pos="1826260" algn="l"/>
                <a:tab pos="2146300" algn="l"/>
                <a:tab pos="2947670" algn="l"/>
                <a:tab pos="3267710" algn="l"/>
                <a:tab pos="4153535" algn="l"/>
                <a:tab pos="4592320" algn="l"/>
              </a:tabLst>
            </a:pPr>
            <a:r>
              <a:rPr dirty="0" sz="1200" spc="-10">
                <a:latin typeface="Arial"/>
                <a:cs typeface="Arial"/>
              </a:rPr>
              <a:t>ainda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compromisso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Ministério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na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articulação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com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interlocutores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416675" y="5486082"/>
            <a:ext cx="55219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4280" algn="l"/>
                <a:tab pos="1439545" algn="l"/>
                <a:tab pos="1823720" algn="l"/>
                <a:tab pos="3035300" algn="l"/>
                <a:tab pos="3689350" algn="l"/>
                <a:tab pos="3989704" algn="l"/>
                <a:tab pos="5259705" algn="l"/>
              </a:tabLst>
            </a:pPr>
            <a:r>
              <a:rPr dirty="0" sz="1200" spc="-10">
                <a:latin typeface="Arial"/>
                <a:cs typeface="Arial"/>
              </a:rPr>
              <a:t>governamentais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não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governamentais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visando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ao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desenvolvimento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416675" y="5666740"/>
            <a:ext cx="5521960" cy="105727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propostas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incluam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diálogo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permanente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humanos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pública.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  <a:p>
            <a:pPr algn="r" marR="32384">
              <a:lnSpc>
                <a:spcPts val="1435"/>
              </a:lnSpc>
              <a:spcBef>
                <a:spcPts val="915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Clique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aqui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para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ler</a:t>
            </a:r>
            <a:r>
              <a:rPr dirty="0" u="sng" sz="1200" spc="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íntegra.</a:t>
            </a:r>
            <a:endParaRPr sz="1200">
              <a:latin typeface="Arial"/>
              <a:cs typeface="Arial"/>
            </a:endParaRPr>
          </a:p>
          <a:p>
            <a:pPr algn="r" marR="66040">
              <a:lnSpc>
                <a:spcPts val="1425"/>
              </a:lnSpc>
            </a:pPr>
            <a:r>
              <a:rPr dirty="0" u="sng" sz="1200" spc="-254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Matéria</a:t>
            </a:r>
            <a:r>
              <a:rPr dirty="0" u="sng" sz="1200" spc="-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veiculada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em</a:t>
            </a:r>
            <a:r>
              <a:rPr dirty="0" u="sng" sz="1200" spc="-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14/08/2024</a:t>
            </a:r>
            <a:endParaRPr sz="1200">
              <a:latin typeface="Arial"/>
              <a:cs typeface="Arial"/>
            </a:endParaRPr>
          </a:p>
          <a:p>
            <a:pPr algn="r" marR="32384">
              <a:lnSpc>
                <a:spcPts val="1435"/>
              </a:lnSpc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Notícia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adaptada.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Fonte: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GOV.BR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72425" y="1590675"/>
            <a:ext cx="2409825" cy="1552575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525462" y="1576704"/>
            <a:ext cx="5575935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999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Cidadania,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Silvio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Almeida,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participou,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nesta quarta-</a:t>
            </a:r>
            <a:r>
              <a:rPr dirty="0" sz="1200">
                <a:latin typeface="Arial"/>
                <a:cs typeface="Arial"/>
              </a:rPr>
              <a:t>feira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(14),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mesa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discussão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“Direitos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Humanos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 </a:t>
            </a:r>
            <a:r>
              <a:rPr dirty="0" sz="1200" spc="-10">
                <a:latin typeface="Arial"/>
                <a:cs typeface="Arial"/>
              </a:rPr>
              <a:t>Pública”,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18ª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edição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Encontro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Anual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Fórum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Brasileiro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 </a:t>
            </a:r>
            <a:r>
              <a:rPr dirty="0" sz="1200">
                <a:latin typeface="Arial"/>
                <a:cs typeface="Arial"/>
              </a:rPr>
              <a:t>(FBSP),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Recife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(PE).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fala,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Silvio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Almeida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provocou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uma </a:t>
            </a:r>
            <a:r>
              <a:rPr dirty="0" sz="1200">
                <a:latin typeface="Arial"/>
                <a:cs typeface="Arial"/>
              </a:rPr>
              <a:t>reflexão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interseção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direitos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humanos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 Brasil,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reiterando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defesa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 adoção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abordagem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vá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além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simples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repressão.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4850" y="3133725"/>
            <a:ext cx="2143125" cy="1409700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234689" y="2891472"/>
            <a:ext cx="2777490" cy="18491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7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proposta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titular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7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pasta</a:t>
            </a:r>
            <a:r>
              <a:rPr dirty="0" sz="1200" spc="20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Direitos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Humanos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criação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uma </a:t>
            </a:r>
            <a:r>
              <a:rPr dirty="0" sz="1200">
                <a:latin typeface="Arial"/>
                <a:cs typeface="Arial"/>
              </a:rPr>
              <a:t>"tecnologia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cuidado"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base </a:t>
            </a:r>
            <a:r>
              <a:rPr dirty="0" sz="1200" spc="-20">
                <a:latin typeface="Arial"/>
                <a:cs typeface="Arial"/>
              </a:rPr>
              <a:t>para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 </a:t>
            </a:r>
            <a:r>
              <a:rPr dirty="0" sz="1200">
                <a:latin typeface="Arial"/>
                <a:cs typeface="Arial"/>
              </a:rPr>
              <a:t>verdadeiramente</a:t>
            </a:r>
            <a:r>
              <a:rPr dirty="0" sz="1200" spc="390">
                <a:latin typeface="Arial"/>
                <a:cs typeface="Arial"/>
              </a:rPr>
              <a:t>   </a:t>
            </a:r>
            <a:r>
              <a:rPr dirty="0" sz="1200">
                <a:latin typeface="Arial"/>
                <a:cs typeface="Arial"/>
              </a:rPr>
              <a:t>cidadã.</a:t>
            </a:r>
            <a:r>
              <a:rPr dirty="0" sz="1200" spc="390">
                <a:latin typeface="Arial"/>
                <a:cs typeface="Arial"/>
              </a:rPr>
              <a:t>   </a:t>
            </a:r>
            <a:r>
              <a:rPr dirty="0" sz="1200" spc="-10">
                <a:latin typeface="Arial"/>
                <a:cs typeface="Arial"/>
              </a:rPr>
              <a:t>Almeida </a:t>
            </a:r>
            <a:r>
              <a:rPr dirty="0" sz="1200">
                <a:latin typeface="Arial"/>
                <a:cs typeface="Arial"/>
              </a:rPr>
              <a:t>argumentou</a:t>
            </a:r>
            <a:r>
              <a:rPr dirty="0" sz="1200" spc="17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segurança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vista através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lentes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economia</a:t>
            </a:r>
            <a:r>
              <a:rPr dirty="0" sz="1200" spc="18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política,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destacando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estratégia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esvaziar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atividades </a:t>
            </a:r>
            <a:r>
              <a:rPr dirty="0" sz="1200">
                <a:latin typeface="Arial"/>
                <a:cs typeface="Arial"/>
              </a:rPr>
              <a:t>criminosas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rentabilidade,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tanto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7543800" y="1495425"/>
            <a:ext cx="12065" cy="1755775"/>
          </a:xfrm>
          <a:custGeom>
            <a:avLst/>
            <a:gdLst/>
            <a:ahLst/>
            <a:cxnLst/>
            <a:rect l="l" t="t" r="r" b="b"/>
            <a:pathLst>
              <a:path w="12065" h="1755775">
                <a:moveTo>
                  <a:pt x="11938" y="0"/>
                </a:moveTo>
                <a:lnTo>
                  <a:pt x="0" y="1755394"/>
                </a:lnTo>
              </a:path>
            </a:pathLst>
          </a:custGeom>
          <a:ln w="57149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0696575" y="1514475"/>
            <a:ext cx="12065" cy="1755775"/>
          </a:xfrm>
          <a:custGeom>
            <a:avLst/>
            <a:gdLst/>
            <a:ahLst/>
            <a:cxnLst/>
            <a:rect l="l" t="t" r="r" b="b"/>
            <a:pathLst>
              <a:path w="12065" h="1755775">
                <a:moveTo>
                  <a:pt x="11938" y="0"/>
                </a:moveTo>
                <a:lnTo>
                  <a:pt x="0" y="1755394"/>
                </a:lnTo>
              </a:path>
            </a:pathLst>
          </a:custGeom>
          <a:ln w="57149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3086100" y="3038475"/>
            <a:ext cx="12065" cy="1620520"/>
          </a:xfrm>
          <a:custGeom>
            <a:avLst/>
            <a:gdLst/>
            <a:ahLst/>
            <a:cxnLst/>
            <a:rect l="l" t="t" r="r" b="b"/>
            <a:pathLst>
              <a:path w="12064" h="1620520">
                <a:moveTo>
                  <a:pt x="11937" y="0"/>
                </a:moveTo>
                <a:lnTo>
                  <a:pt x="0" y="1620012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485775" y="3028950"/>
            <a:ext cx="12065" cy="1620520"/>
          </a:xfrm>
          <a:custGeom>
            <a:avLst/>
            <a:gdLst/>
            <a:ahLst/>
            <a:cxnLst/>
            <a:rect l="l" t="t" r="r" b="b"/>
            <a:pathLst>
              <a:path w="12065" h="1620520">
                <a:moveTo>
                  <a:pt x="11887" y="0"/>
                </a:moveTo>
                <a:lnTo>
                  <a:pt x="0" y="1620012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471487" y="4712271"/>
            <a:ext cx="5549265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monetária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quanto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ideológica.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"Tem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haver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violação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dos </a:t>
            </a:r>
            <a:r>
              <a:rPr dirty="0" sz="1200">
                <a:latin typeface="Arial"/>
                <a:cs typeface="Arial"/>
              </a:rPr>
              <a:t>direitos humanos,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custar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caro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quem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faz",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enfatizou.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71487" y="5255958"/>
            <a:ext cx="5549265" cy="9436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400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futuro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Brasil,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ministro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alertou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depende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capacidade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harmonizar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pública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direitos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humanos, </a:t>
            </a:r>
            <a:r>
              <a:rPr dirty="0" sz="1200">
                <a:latin typeface="Arial"/>
                <a:cs typeface="Arial"/>
              </a:rPr>
              <a:t>salientando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conciliação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crucial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estabilidade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democrática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soberania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nacional.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“Tem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fazer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isso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porque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senão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abre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espaço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para </a:t>
            </a:r>
            <a:r>
              <a:rPr dirty="0" sz="1200">
                <a:latin typeface="Arial"/>
                <a:cs typeface="Arial"/>
              </a:rPr>
              <a:t>infiltração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organizado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 Estado como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força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repressiva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431482" y="6171565"/>
            <a:ext cx="5251450" cy="396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069">
              <a:lnSpc>
                <a:spcPts val="1335"/>
              </a:lnSpc>
              <a:spcBef>
                <a:spcPts val="100"/>
              </a:spcBef>
              <a:tabLst>
                <a:tab pos="395605" algn="l"/>
              </a:tabLst>
            </a:pPr>
            <a:r>
              <a:rPr dirty="0" sz="1200" spc="-50">
                <a:latin typeface="Arial"/>
                <a:cs typeface="Arial"/>
              </a:rPr>
              <a:t>.</a:t>
            </a:r>
            <a:r>
              <a:rPr dirty="0" sz="1200">
                <a:latin typeface="Arial"/>
                <a:cs typeface="Arial"/>
              </a:rPr>
              <a:t>	população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desagregada,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justamente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ausência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direitos</a:t>
            </a:r>
            <a:endParaRPr sz="1200">
              <a:latin typeface="Arial"/>
              <a:cs typeface="Arial"/>
            </a:endParaRPr>
          </a:p>
          <a:p>
            <a:pPr marL="25400">
              <a:lnSpc>
                <a:spcPts val="1575"/>
              </a:lnSpc>
              <a:tabLst>
                <a:tab pos="395605" algn="l"/>
              </a:tabLst>
            </a:pPr>
            <a:r>
              <a:rPr dirty="0" baseline="-5952" sz="2100" spc="-772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z="1200" spc="-10">
                <a:latin typeface="Arial"/>
                <a:cs typeface="Arial"/>
              </a:rPr>
              <a:t>.</a:t>
            </a:r>
            <a:r>
              <a:rPr dirty="0" sz="1200" spc="-120">
                <a:latin typeface="Arial"/>
                <a:cs typeface="Arial"/>
              </a:rPr>
              <a:t> </a:t>
            </a:r>
            <a:r>
              <a:rPr dirty="0" baseline="-5952" sz="2100" spc="-75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dirty="0" baseline="-5952" sz="21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1200">
                <a:latin typeface="Arial"/>
                <a:cs typeface="Arial"/>
              </a:rPr>
              <a:t>humanos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políticas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públicas”,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observou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ministro.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/>
              <a:t>Governo</a:t>
            </a:r>
            <a:r>
              <a:rPr dirty="0" spc="114"/>
              <a:t> </a:t>
            </a:r>
            <a:r>
              <a:rPr dirty="0"/>
              <a:t>Lula</a:t>
            </a:r>
            <a:r>
              <a:rPr dirty="0" spc="160"/>
              <a:t> </a:t>
            </a:r>
            <a:r>
              <a:rPr dirty="0"/>
              <a:t>vai</a:t>
            </a:r>
            <a:r>
              <a:rPr dirty="0" spc="180"/>
              <a:t> </a:t>
            </a:r>
            <a:r>
              <a:rPr dirty="0"/>
              <a:t>editar</a:t>
            </a:r>
            <a:r>
              <a:rPr dirty="0" spc="150"/>
              <a:t> </a:t>
            </a:r>
            <a:r>
              <a:rPr dirty="0"/>
              <a:t>nova</a:t>
            </a:r>
            <a:r>
              <a:rPr dirty="0" spc="170"/>
              <a:t> </a:t>
            </a:r>
            <a:r>
              <a:rPr dirty="0"/>
              <a:t>regra</a:t>
            </a:r>
            <a:r>
              <a:rPr dirty="0" spc="85"/>
              <a:t> </a:t>
            </a:r>
            <a:r>
              <a:rPr dirty="0"/>
              <a:t>sobre</a:t>
            </a:r>
            <a:r>
              <a:rPr dirty="0" spc="85"/>
              <a:t> </a:t>
            </a:r>
            <a:r>
              <a:rPr dirty="0"/>
              <a:t>abordagens</a:t>
            </a:r>
            <a:r>
              <a:rPr dirty="0" spc="85"/>
              <a:t> </a:t>
            </a:r>
            <a:r>
              <a:rPr dirty="0" spc="-10"/>
              <a:t>policiais</a:t>
            </a:r>
          </a:p>
          <a:p>
            <a:pPr algn="ctr" marL="635">
              <a:lnSpc>
                <a:spcPct val="100000"/>
              </a:lnSpc>
              <a:spcBef>
                <a:spcPts val="50"/>
              </a:spcBef>
            </a:pPr>
            <a:r>
              <a:rPr dirty="0"/>
              <a:t>a</a:t>
            </a:r>
            <a:r>
              <a:rPr dirty="0" spc="114"/>
              <a:t> </a:t>
            </a:r>
            <a:r>
              <a:rPr dirty="0"/>
              <a:t>suspeitos,</a:t>
            </a:r>
            <a:r>
              <a:rPr dirty="0" spc="50"/>
              <a:t> </a:t>
            </a:r>
            <a:r>
              <a:rPr dirty="0"/>
              <a:t>uso</a:t>
            </a:r>
            <a:r>
              <a:rPr dirty="0" spc="80"/>
              <a:t> </a:t>
            </a:r>
            <a:r>
              <a:rPr dirty="0"/>
              <a:t>de</a:t>
            </a:r>
            <a:r>
              <a:rPr dirty="0" spc="50"/>
              <a:t> </a:t>
            </a:r>
            <a:r>
              <a:rPr dirty="0"/>
              <a:t>armas</a:t>
            </a:r>
            <a:r>
              <a:rPr dirty="0" spc="130"/>
              <a:t> </a:t>
            </a:r>
            <a:r>
              <a:rPr dirty="0"/>
              <a:t>e</a:t>
            </a:r>
            <a:r>
              <a:rPr dirty="0" spc="45"/>
              <a:t> </a:t>
            </a:r>
            <a:r>
              <a:rPr dirty="0" spc="-10"/>
              <a:t>algemas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56100" y="1103947"/>
            <a:ext cx="3450590" cy="1849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7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presidente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Luiz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Inácio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Lula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Silva </a:t>
            </a:r>
            <a:r>
              <a:rPr dirty="0" sz="1200">
                <a:latin typeface="Arial"/>
                <a:cs typeface="Arial"/>
              </a:rPr>
              <a:t>(PT)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vai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editar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portaria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impondo</a:t>
            </a:r>
            <a:r>
              <a:rPr dirty="0" sz="1200" spc="15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novas </a:t>
            </a:r>
            <a:r>
              <a:rPr dirty="0" sz="1200">
                <a:latin typeface="Arial"/>
                <a:cs typeface="Arial"/>
              </a:rPr>
              <a:t>diretrizes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força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terão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ser </a:t>
            </a:r>
            <a:r>
              <a:rPr dirty="0" sz="1200">
                <a:latin typeface="Arial"/>
                <a:cs typeface="Arial"/>
              </a:rPr>
              <a:t>seguidas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polícias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militar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civil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País.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regras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valerão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guardas </a:t>
            </a:r>
            <a:r>
              <a:rPr dirty="0" sz="1200">
                <a:latin typeface="Arial"/>
                <a:cs typeface="Arial"/>
              </a:rPr>
              <a:t>municipais.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proposta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define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emprego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 spc="-3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armas</a:t>
            </a:r>
            <a:r>
              <a:rPr dirty="0" sz="1200" spc="4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0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fogo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apenas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“último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recurso”, </a:t>
            </a:r>
            <a:r>
              <a:rPr dirty="0" sz="1200">
                <a:latin typeface="Arial"/>
                <a:cs typeface="Arial"/>
              </a:rPr>
              <a:t>limita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circunstâncias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alguém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ser </a:t>
            </a:r>
            <a:r>
              <a:rPr dirty="0" sz="1200">
                <a:latin typeface="Arial"/>
                <a:cs typeface="Arial"/>
              </a:rPr>
              <a:t>“revistado”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e,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ainda,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exige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justificativa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escrito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excepcional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algemas.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[...]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56100" y="3116516"/>
            <a:ext cx="318325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Entenda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as</a:t>
            </a:r>
            <a:r>
              <a:rPr dirty="0" sz="1200" spc="-6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principais</a:t>
            </a:r>
            <a:r>
              <a:rPr dirty="0" sz="1200" spc="-6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mudanças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propostas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356100" y="3479545"/>
            <a:ext cx="3451860" cy="277431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  <a:tabLst>
                <a:tab pos="363220" algn="l"/>
                <a:tab pos="831850" algn="l"/>
                <a:tab pos="1299845" algn="l"/>
                <a:tab pos="1811020" algn="l"/>
                <a:tab pos="2592705" algn="l"/>
                <a:tab pos="2900680" algn="l"/>
              </a:tabLst>
            </a:pP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diretrizes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federal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força, </a:t>
            </a:r>
            <a:r>
              <a:rPr dirty="0" sz="1200" spc="-25">
                <a:latin typeface="Arial"/>
                <a:cs typeface="Arial"/>
              </a:rPr>
              <a:t>em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vigor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hoje,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estão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dispostas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na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Portaria </a:t>
            </a:r>
            <a:r>
              <a:rPr dirty="0" sz="1200">
                <a:latin typeface="Arial"/>
                <a:cs typeface="Arial"/>
              </a:rPr>
              <a:t>Interministerial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4.226,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2010.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criou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grupo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trabalho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janeiro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atualizar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documento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publicado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14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anos </a:t>
            </a:r>
            <a:r>
              <a:rPr dirty="0" sz="1200">
                <a:latin typeface="Arial"/>
                <a:cs typeface="Arial"/>
              </a:rPr>
              <a:t>atrás.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Confira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propostas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comparação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diretrizes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atuais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0">
                <a:latin typeface="Arial"/>
                <a:cs typeface="Arial"/>
              </a:rPr>
              <a:t> seguir: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arma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 </a:t>
            </a:r>
            <a:r>
              <a:rPr dirty="0" sz="1200" spc="-20">
                <a:latin typeface="Arial"/>
                <a:cs typeface="Arial"/>
              </a:rPr>
              <a:t>fogo:</a:t>
            </a:r>
            <a:endParaRPr sz="1200">
              <a:latin typeface="Arial"/>
              <a:cs typeface="Arial"/>
            </a:endParaRPr>
          </a:p>
          <a:p>
            <a:pPr marL="12700" marR="5715">
              <a:lnSpc>
                <a:spcPts val="1430"/>
              </a:lnSpc>
              <a:spcBef>
                <a:spcPts val="4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proposta: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medida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último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recurso.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hoje: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disparar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não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legítima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defesa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perigo </a:t>
            </a:r>
            <a:r>
              <a:rPr dirty="0" sz="1200">
                <a:latin typeface="Arial"/>
                <a:cs typeface="Arial"/>
              </a:rPr>
              <a:t>iminente 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morte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lesão.</a:t>
            </a:r>
            <a:endParaRPr sz="1200">
              <a:latin typeface="Arial"/>
              <a:cs typeface="Arial"/>
            </a:endParaRPr>
          </a:p>
          <a:p>
            <a:pPr algn="just" marL="12700" marR="6985">
              <a:lnSpc>
                <a:spcPts val="1430"/>
              </a:lnSpc>
              <a:spcBef>
                <a:spcPts val="60"/>
              </a:spcBef>
            </a:pPr>
            <a:r>
              <a:rPr dirty="0" sz="1200">
                <a:latin typeface="Arial"/>
                <a:cs typeface="Arial"/>
              </a:rPr>
              <a:t>Objetivo: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“aprimorar”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regra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ela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fique </a:t>
            </a:r>
            <a:r>
              <a:rPr dirty="0" sz="1200">
                <a:latin typeface="Arial"/>
                <a:cs typeface="Arial"/>
              </a:rPr>
              <a:t>alinhada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princípios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contemporâneos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uso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10">
                <a:latin typeface="Arial"/>
                <a:cs typeface="Arial"/>
              </a:rPr>
              <a:t> força.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429243" y="1104900"/>
            <a:ext cx="3439160" cy="570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Gerenciamento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crise: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 spc="-10">
                <a:latin typeface="Arial"/>
                <a:cs typeface="Arial"/>
              </a:rPr>
              <a:t>Planejamento</a:t>
            </a:r>
            <a:r>
              <a:rPr dirty="0" sz="1200">
                <a:latin typeface="Arial"/>
                <a:cs typeface="Arial"/>
              </a:rPr>
              <a:t> 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operações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proposta: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planejar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estrategicamente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536680" y="1648142"/>
            <a:ext cx="32956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latin typeface="Arial"/>
                <a:cs typeface="Arial"/>
              </a:rPr>
              <a:t>para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429243" y="1648142"/>
            <a:ext cx="3026410" cy="942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considerando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informações</a:t>
            </a:r>
            <a:r>
              <a:rPr dirty="0" sz="1200" spc="4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inteligência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reduzir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riscos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inadequado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força.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  <a:spcBef>
                <a:spcPts val="65"/>
              </a:spcBef>
            </a:pP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hoje: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existe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diretriz</a:t>
            </a:r>
            <a:endParaRPr sz="1200">
              <a:latin typeface="Arial"/>
              <a:cs typeface="Arial"/>
            </a:endParaRPr>
          </a:p>
          <a:p>
            <a:pPr marL="12700" marR="2278380">
              <a:lnSpc>
                <a:spcPts val="1430"/>
              </a:lnSpc>
              <a:spcBef>
                <a:spcPts val="45"/>
              </a:spcBef>
            </a:pPr>
            <a:r>
              <a:rPr dirty="0" sz="1200" spc="-10">
                <a:latin typeface="Arial"/>
                <a:cs typeface="Arial"/>
              </a:rPr>
              <a:t>específica. Gravação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503406" y="2020570"/>
            <a:ext cx="3638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geral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429243" y="2563812"/>
            <a:ext cx="3440429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1620" algn="l"/>
                <a:tab pos="1051560" algn="l"/>
                <a:tab pos="1546225" algn="l"/>
                <a:tab pos="2326005" algn="l"/>
                <a:tab pos="2650490" algn="l"/>
                <a:tab pos="3178810" algn="l"/>
              </a:tabLst>
            </a:pPr>
            <a:r>
              <a:rPr dirty="0" sz="1200" spc="-50">
                <a:latin typeface="Arial"/>
                <a:cs typeface="Arial"/>
              </a:rPr>
              <a:t>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proposta: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fazer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gravação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vídeo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429243" y="2745359"/>
            <a:ext cx="22225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operações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sempre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possível.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8429243" y="2936240"/>
            <a:ext cx="2978785" cy="570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hoje: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existe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diretriz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 spc="-10">
                <a:latin typeface="Arial"/>
                <a:cs typeface="Arial"/>
              </a:rPr>
              <a:t>específica.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25">
                <a:latin typeface="Arial"/>
                <a:cs typeface="Arial"/>
              </a:rPr>
              <a:t>Tomada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decisão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503406" y="2936240"/>
            <a:ext cx="3638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Arial"/>
                <a:cs typeface="Arial"/>
              </a:rPr>
              <a:t>geral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429243" y="3479482"/>
            <a:ext cx="3439795" cy="1859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proposta: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documentar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1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justificar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todas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as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decisões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tomadas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durante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operações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99800"/>
              </a:lnSpc>
              <a:spcBef>
                <a:spcPts val="65"/>
              </a:spcBef>
            </a:pP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hoje: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sem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diretriz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geral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específica. </a:t>
            </a:r>
            <a:r>
              <a:rPr dirty="0" sz="1200">
                <a:latin typeface="Arial"/>
                <a:cs typeface="Arial"/>
              </a:rPr>
              <a:t>Objetivo: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alinhar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diretriz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Lei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Único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Pública,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resolução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Conselho </a:t>
            </a:r>
            <a:r>
              <a:rPr dirty="0" sz="1200">
                <a:latin typeface="Arial"/>
                <a:cs typeface="Arial"/>
              </a:rPr>
              <a:t>Nacional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acolher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sentença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2017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Corte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Interamericana</a:t>
            </a:r>
            <a:r>
              <a:rPr dirty="0" sz="1200" spc="3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4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Direitos </a:t>
            </a:r>
            <a:r>
              <a:rPr dirty="0" sz="1200">
                <a:latin typeface="Arial"/>
                <a:cs typeface="Arial"/>
              </a:rPr>
              <a:t>Humanos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chacinas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cometidas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 </a:t>
            </a:r>
            <a:r>
              <a:rPr dirty="0" sz="1200">
                <a:latin typeface="Arial"/>
                <a:cs typeface="Arial"/>
              </a:rPr>
              <a:t>1994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1995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Favela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Brasília,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Rio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 spc="-10">
                <a:latin typeface="Arial"/>
                <a:cs typeface="Arial"/>
              </a:rPr>
              <a:t>Janeiro.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525" y="857250"/>
            <a:ext cx="12168505" cy="0"/>
          </a:xfrm>
          <a:custGeom>
            <a:avLst/>
            <a:gdLst/>
            <a:ahLst/>
            <a:cxnLst/>
            <a:rect l="l" t="t" r="r" b="b"/>
            <a:pathLst>
              <a:path w="12168505" h="0">
                <a:moveTo>
                  <a:pt x="0" y="0"/>
                </a:moveTo>
                <a:lnTo>
                  <a:pt x="12167997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" y="1714500"/>
            <a:ext cx="3200400" cy="3133725"/>
          </a:xfrm>
          <a:prstGeom prst="rect">
            <a:avLst/>
          </a:prstGeom>
        </p:spPr>
      </p:pic>
      <p:sp>
        <p:nvSpPr>
          <p:cNvPr id="17" name="object 17" descr=""/>
          <p:cNvSpPr/>
          <p:nvPr/>
        </p:nvSpPr>
        <p:spPr>
          <a:xfrm>
            <a:off x="3981450" y="2247900"/>
            <a:ext cx="0" cy="2357755"/>
          </a:xfrm>
          <a:custGeom>
            <a:avLst/>
            <a:gdLst/>
            <a:ahLst/>
            <a:cxnLst/>
            <a:rect l="l" t="t" r="r" b="b"/>
            <a:pathLst>
              <a:path w="0" h="2357754">
                <a:moveTo>
                  <a:pt x="0" y="0"/>
                </a:moveTo>
                <a:lnTo>
                  <a:pt x="0" y="2357628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8790305" y="5823902"/>
            <a:ext cx="3086735" cy="571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26769">
              <a:lnSpc>
                <a:spcPts val="1435"/>
              </a:lnSpc>
              <a:spcBef>
                <a:spcPts val="100"/>
              </a:spcBef>
            </a:pPr>
            <a:r>
              <a:rPr dirty="0" u="sng" sz="1200" spc="-2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Clique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aqui para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ler</a:t>
            </a:r>
            <a:r>
              <a:rPr dirty="0" u="sng" sz="1200" spc="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na</a:t>
            </a:r>
            <a:r>
              <a:rPr dirty="0" u="sng" sz="1200" spc="-3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íntegra.</a:t>
            </a:r>
            <a:endParaRPr sz="1200">
              <a:latin typeface="Arial"/>
              <a:cs typeface="Arial"/>
            </a:endParaRPr>
          </a:p>
          <a:p>
            <a:pPr marL="12700" marR="5080" indent="671195">
              <a:lnSpc>
                <a:spcPts val="1430"/>
              </a:lnSpc>
              <a:spcBef>
                <a:spcPts val="50"/>
              </a:spcBef>
            </a:pPr>
            <a:r>
              <a:rPr dirty="0" u="sng" sz="1200" spc="-26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em</a:t>
            </a:r>
            <a:r>
              <a:rPr dirty="0" u="sng" sz="1200" spc="3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24/09/2024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Notícia</a:t>
            </a:r>
            <a:r>
              <a:rPr dirty="0" u="sng" sz="1200" spc="-2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adaptada.</a:t>
            </a:r>
            <a:r>
              <a:rPr dirty="0" u="sng" sz="1200" spc="-5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Fonte: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POLÍTICA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LIVRE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  <a:hlinkClick r:id="rId3"/>
              </a:rPr>
              <a:t>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20" name="object 20" descr=""/>
          <p:cNvSpPr/>
          <p:nvPr/>
        </p:nvSpPr>
        <p:spPr>
          <a:xfrm>
            <a:off x="8115300" y="2247900"/>
            <a:ext cx="0" cy="2357755"/>
          </a:xfrm>
          <a:custGeom>
            <a:avLst/>
            <a:gdLst/>
            <a:ahLst/>
            <a:cxnLst/>
            <a:rect l="l" t="t" r="r" b="b"/>
            <a:pathLst>
              <a:path w="0" h="2357754">
                <a:moveTo>
                  <a:pt x="0" y="0"/>
                </a:moveTo>
                <a:lnTo>
                  <a:pt x="0" y="2357628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37</a:t>
            </a:fld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925" y="1097463"/>
            <a:ext cx="4447309" cy="47245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/>
              <a:t>Bahia</a:t>
            </a:r>
            <a:r>
              <a:rPr dirty="0" spc="65"/>
              <a:t> </a:t>
            </a:r>
            <a:r>
              <a:rPr dirty="0"/>
              <a:t>é</a:t>
            </a:r>
            <a:r>
              <a:rPr dirty="0" spc="150"/>
              <a:t> </a:t>
            </a:r>
            <a:r>
              <a:rPr dirty="0"/>
              <a:t>o</a:t>
            </a:r>
            <a:r>
              <a:rPr dirty="0" spc="100"/>
              <a:t> </a:t>
            </a:r>
            <a:r>
              <a:rPr dirty="0"/>
              <a:t>segundo</a:t>
            </a:r>
            <a:r>
              <a:rPr dirty="0" spc="105"/>
              <a:t> </a:t>
            </a:r>
            <a:r>
              <a:rPr dirty="0"/>
              <a:t>estado</a:t>
            </a:r>
            <a:r>
              <a:rPr dirty="0" spc="105"/>
              <a:t> </a:t>
            </a:r>
            <a:r>
              <a:rPr dirty="0"/>
              <a:t>mais</a:t>
            </a:r>
            <a:r>
              <a:rPr dirty="0" spc="145"/>
              <a:t> </a:t>
            </a:r>
            <a:r>
              <a:rPr dirty="0"/>
              <a:t>perigoso</a:t>
            </a:r>
            <a:r>
              <a:rPr dirty="0" spc="110"/>
              <a:t> </a:t>
            </a:r>
            <a:r>
              <a:rPr dirty="0"/>
              <a:t>do</a:t>
            </a:r>
            <a:r>
              <a:rPr dirty="0" spc="105"/>
              <a:t> </a:t>
            </a:r>
            <a:r>
              <a:rPr dirty="0"/>
              <a:t>Brasil</a:t>
            </a:r>
            <a:r>
              <a:rPr dirty="0" spc="70"/>
              <a:t> </a:t>
            </a:r>
            <a:r>
              <a:rPr dirty="0"/>
              <a:t>em</a:t>
            </a:r>
            <a:r>
              <a:rPr dirty="0" spc="100"/>
              <a:t> </a:t>
            </a:r>
            <a:r>
              <a:rPr dirty="0" spc="-10"/>
              <a:t>2023,</a:t>
            </a:r>
          </a:p>
          <a:p>
            <a:pPr algn="ctr" marL="1905">
              <a:lnSpc>
                <a:spcPct val="100000"/>
              </a:lnSpc>
              <a:spcBef>
                <a:spcPts val="50"/>
              </a:spcBef>
            </a:pPr>
            <a:r>
              <a:rPr dirty="0"/>
              <a:t>diz</a:t>
            </a:r>
            <a:r>
              <a:rPr dirty="0" spc="114"/>
              <a:t> </a:t>
            </a:r>
            <a:r>
              <a:rPr dirty="0"/>
              <a:t>anuário</a:t>
            </a:r>
            <a:r>
              <a:rPr dirty="0" spc="100"/>
              <a:t> </a:t>
            </a:r>
            <a:r>
              <a:rPr dirty="0"/>
              <a:t>de</a:t>
            </a:r>
            <a:r>
              <a:rPr dirty="0" spc="155"/>
              <a:t> </a:t>
            </a:r>
            <a:r>
              <a:rPr dirty="0"/>
              <a:t>segurança</a:t>
            </a:r>
            <a:r>
              <a:rPr dirty="0" spc="70"/>
              <a:t> </a:t>
            </a:r>
            <a:r>
              <a:rPr dirty="0"/>
              <a:t>do</a:t>
            </a:r>
            <a:r>
              <a:rPr dirty="0" spc="105"/>
              <a:t> </a:t>
            </a:r>
            <a:r>
              <a:rPr dirty="0"/>
              <a:t>governo</a:t>
            </a:r>
            <a:r>
              <a:rPr dirty="0" spc="100"/>
              <a:t> </a:t>
            </a:r>
            <a:r>
              <a:rPr dirty="0" spc="-10"/>
              <a:t>federal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algn="just" marL="12700" marR="10795">
              <a:lnSpc>
                <a:spcPct val="99100"/>
              </a:lnSpc>
              <a:spcBef>
                <a:spcPts val="114"/>
              </a:spcBef>
            </a:pPr>
            <a:r>
              <a:rPr dirty="0"/>
              <a:t>O</a:t>
            </a:r>
            <a:r>
              <a:rPr dirty="0" spc="75"/>
              <a:t> </a:t>
            </a:r>
            <a:r>
              <a:rPr dirty="0"/>
              <a:t>estado</a:t>
            </a:r>
            <a:r>
              <a:rPr dirty="0" spc="75"/>
              <a:t> </a:t>
            </a:r>
            <a:r>
              <a:rPr dirty="0"/>
              <a:t>da</a:t>
            </a:r>
            <a:r>
              <a:rPr dirty="0" spc="55"/>
              <a:t> </a:t>
            </a:r>
            <a:r>
              <a:rPr dirty="0"/>
              <a:t>Bahia</a:t>
            </a:r>
            <a:r>
              <a:rPr dirty="0" spc="60"/>
              <a:t> </a:t>
            </a:r>
            <a:r>
              <a:rPr dirty="0"/>
              <a:t>ficou</a:t>
            </a:r>
            <a:r>
              <a:rPr dirty="0" spc="60"/>
              <a:t> </a:t>
            </a:r>
            <a:r>
              <a:rPr dirty="0"/>
              <a:t>como</a:t>
            </a:r>
            <a:r>
              <a:rPr dirty="0" spc="85"/>
              <a:t> </a:t>
            </a:r>
            <a:r>
              <a:rPr dirty="0"/>
              <a:t>o</a:t>
            </a:r>
            <a:r>
              <a:rPr dirty="0" spc="70"/>
              <a:t> </a:t>
            </a:r>
            <a:r>
              <a:rPr dirty="0"/>
              <a:t>segundo</a:t>
            </a:r>
            <a:r>
              <a:rPr dirty="0" spc="85"/>
              <a:t> </a:t>
            </a:r>
            <a:r>
              <a:rPr dirty="0"/>
              <a:t>estado</a:t>
            </a:r>
            <a:r>
              <a:rPr dirty="0" spc="75"/>
              <a:t> </a:t>
            </a:r>
            <a:r>
              <a:rPr dirty="0"/>
              <a:t>mais</a:t>
            </a:r>
            <a:r>
              <a:rPr dirty="0" spc="55"/>
              <a:t> </a:t>
            </a:r>
            <a:r>
              <a:rPr dirty="0"/>
              <a:t>perigoso</a:t>
            </a:r>
            <a:r>
              <a:rPr dirty="0" spc="90"/>
              <a:t> </a:t>
            </a:r>
            <a:r>
              <a:rPr dirty="0"/>
              <a:t>do</a:t>
            </a:r>
            <a:r>
              <a:rPr dirty="0" spc="60"/>
              <a:t> </a:t>
            </a:r>
            <a:r>
              <a:rPr dirty="0"/>
              <a:t>Brasil</a:t>
            </a:r>
            <a:r>
              <a:rPr dirty="0" spc="95"/>
              <a:t> </a:t>
            </a:r>
            <a:r>
              <a:rPr dirty="0"/>
              <a:t>durante</a:t>
            </a:r>
            <a:r>
              <a:rPr dirty="0" spc="90"/>
              <a:t> </a:t>
            </a:r>
            <a:r>
              <a:rPr dirty="0"/>
              <a:t>o</a:t>
            </a:r>
            <a:r>
              <a:rPr dirty="0" spc="70"/>
              <a:t> </a:t>
            </a:r>
            <a:r>
              <a:rPr dirty="0"/>
              <a:t>ano</a:t>
            </a:r>
            <a:r>
              <a:rPr dirty="0" spc="40"/>
              <a:t> </a:t>
            </a:r>
            <a:r>
              <a:rPr dirty="0"/>
              <a:t>de</a:t>
            </a:r>
            <a:r>
              <a:rPr dirty="0" spc="55"/>
              <a:t> </a:t>
            </a:r>
            <a:r>
              <a:rPr dirty="0"/>
              <a:t>2023.</a:t>
            </a:r>
            <a:r>
              <a:rPr dirty="0" spc="75"/>
              <a:t> </a:t>
            </a:r>
            <a:r>
              <a:rPr dirty="0" spc="-10"/>
              <a:t>Segundo </a:t>
            </a:r>
            <a:r>
              <a:rPr dirty="0"/>
              <a:t>dados</a:t>
            </a:r>
            <a:r>
              <a:rPr dirty="0" spc="385"/>
              <a:t> </a:t>
            </a:r>
            <a:r>
              <a:rPr dirty="0"/>
              <a:t>do</a:t>
            </a:r>
            <a:r>
              <a:rPr dirty="0" spc="350"/>
              <a:t> </a:t>
            </a:r>
            <a:r>
              <a:rPr dirty="0"/>
              <a:t>Anuário</a:t>
            </a:r>
            <a:r>
              <a:rPr dirty="0" spc="375"/>
              <a:t> </a:t>
            </a:r>
            <a:r>
              <a:rPr dirty="0"/>
              <a:t>Cidades</a:t>
            </a:r>
            <a:r>
              <a:rPr dirty="0" spc="400"/>
              <a:t> </a:t>
            </a:r>
            <a:r>
              <a:rPr dirty="0"/>
              <a:t>Mais</a:t>
            </a:r>
            <a:r>
              <a:rPr dirty="0" spc="350"/>
              <a:t> </a:t>
            </a:r>
            <a:r>
              <a:rPr dirty="0"/>
              <a:t>Seguras,</a:t>
            </a:r>
            <a:r>
              <a:rPr dirty="0" spc="395"/>
              <a:t> </a:t>
            </a:r>
            <a:r>
              <a:rPr dirty="0"/>
              <a:t>baseados</a:t>
            </a:r>
            <a:r>
              <a:rPr dirty="0" spc="375"/>
              <a:t> </a:t>
            </a:r>
            <a:r>
              <a:rPr dirty="0"/>
              <a:t>em</a:t>
            </a:r>
            <a:r>
              <a:rPr dirty="0" spc="355"/>
              <a:t> </a:t>
            </a:r>
            <a:r>
              <a:rPr dirty="0"/>
              <a:t>dados</a:t>
            </a:r>
            <a:r>
              <a:rPr dirty="0" spc="400"/>
              <a:t> </a:t>
            </a:r>
            <a:r>
              <a:rPr dirty="0"/>
              <a:t>do</a:t>
            </a:r>
            <a:r>
              <a:rPr dirty="0" spc="350"/>
              <a:t> </a:t>
            </a:r>
            <a:r>
              <a:rPr dirty="0"/>
              <a:t>Instituo</a:t>
            </a:r>
            <a:r>
              <a:rPr dirty="0" spc="340"/>
              <a:t> </a:t>
            </a:r>
            <a:r>
              <a:rPr dirty="0"/>
              <a:t>Brasileiro</a:t>
            </a:r>
            <a:r>
              <a:rPr dirty="0" spc="330"/>
              <a:t> </a:t>
            </a:r>
            <a:r>
              <a:rPr dirty="0"/>
              <a:t>de</a:t>
            </a:r>
            <a:r>
              <a:rPr dirty="0" spc="355"/>
              <a:t> </a:t>
            </a:r>
            <a:r>
              <a:rPr dirty="0"/>
              <a:t>Geografia</a:t>
            </a:r>
            <a:r>
              <a:rPr dirty="0" spc="380"/>
              <a:t> </a:t>
            </a:r>
            <a:r>
              <a:rPr dirty="0" spc="-50"/>
              <a:t>e </a:t>
            </a:r>
            <a:r>
              <a:rPr dirty="0"/>
              <a:t>Estatística</a:t>
            </a:r>
            <a:r>
              <a:rPr dirty="0" spc="20"/>
              <a:t> </a:t>
            </a:r>
            <a:r>
              <a:rPr dirty="0"/>
              <a:t>(IBGE)</a:t>
            </a:r>
            <a:r>
              <a:rPr dirty="0" spc="15"/>
              <a:t> </a:t>
            </a:r>
            <a:r>
              <a:rPr dirty="0"/>
              <a:t>e</a:t>
            </a:r>
            <a:r>
              <a:rPr dirty="0" spc="40"/>
              <a:t> </a:t>
            </a:r>
            <a:r>
              <a:rPr dirty="0"/>
              <a:t>do</a:t>
            </a:r>
            <a:r>
              <a:rPr dirty="0" spc="25"/>
              <a:t> </a:t>
            </a:r>
            <a:r>
              <a:rPr dirty="0"/>
              <a:t>Ministério</a:t>
            </a:r>
            <a:r>
              <a:rPr dirty="0" spc="55"/>
              <a:t> </a:t>
            </a:r>
            <a:r>
              <a:rPr dirty="0"/>
              <a:t>da</a:t>
            </a:r>
            <a:r>
              <a:rPr dirty="0" spc="30"/>
              <a:t> </a:t>
            </a:r>
            <a:r>
              <a:rPr dirty="0"/>
              <a:t>Saúde,</a:t>
            </a:r>
            <a:r>
              <a:rPr dirty="0" spc="50"/>
              <a:t> </a:t>
            </a:r>
            <a:r>
              <a:rPr dirty="0"/>
              <a:t>o</a:t>
            </a:r>
            <a:r>
              <a:rPr dirty="0" spc="35"/>
              <a:t> </a:t>
            </a:r>
            <a:r>
              <a:rPr dirty="0"/>
              <a:t>estado</a:t>
            </a:r>
            <a:r>
              <a:rPr dirty="0" spc="45"/>
              <a:t> </a:t>
            </a:r>
            <a:r>
              <a:rPr dirty="0"/>
              <a:t>registrou</a:t>
            </a:r>
            <a:r>
              <a:rPr dirty="0" spc="35"/>
              <a:t> </a:t>
            </a:r>
            <a:r>
              <a:rPr dirty="0"/>
              <a:t>47,8</a:t>
            </a:r>
            <a:r>
              <a:rPr dirty="0" spc="35"/>
              <a:t> </a:t>
            </a:r>
            <a:r>
              <a:rPr dirty="0"/>
              <a:t>assassinatos</a:t>
            </a:r>
            <a:r>
              <a:rPr dirty="0" spc="65"/>
              <a:t> </a:t>
            </a:r>
            <a:r>
              <a:rPr dirty="0"/>
              <a:t>a</a:t>
            </a:r>
            <a:r>
              <a:rPr dirty="0" spc="40"/>
              <a:t> </a:t>
            </a:r>
            <a:r>
              <a:rPr dirty="0"/>
              <a:t>cada</a:t>
            </a:r>
            <a:r>
              <a:rPr dirty="0" spc="20"/>
              <a:t> </a:t>
            </a:r>
            <a:r>
              <a:rPr dirty="0"/>
              <a:t>100</a:t>
            </a:r>
            <a:r>
              <a:rPr dirty="0" spc="15"/>
              <a:t> </a:t>
            </a:r>
            <a:r>
              <a:rPr dirty="0"/>
              <a:t>mil</a:t>
            </a:r>
            <a:r>
              <a:rPr dirty="0" spc="35"/>
              <a:t> </a:t>
            </a:r>
            <a:r>
              <a:rPr dirty="0" spc="-10"/>
              <a:t>habitantes </a:t>
            </a:r>
            <a:r>
              <a:rPr dirty="0"/>
              <a:t>ao</a:t>
            </a:r>
            <a:r>
              <a:rPr dirty="0" spc="-45"/>
              <a:t> </a:t>
            </a:r>
            <a:r>
              <a:rPr dirty="0"/>
              <a:t>longo</a:t>
            </a:r>
            <a:r>
              <a:rPr dirty="0" spc="-25"/>
              <a:t> </a:t>
            </a:r>
            <a:r>
              <a:rPr dirty="0"/>
              <a:t>do</a:t>
            </a:r>
            <a:r>
              <a:rPr dirty="0" spc="-35"/>
              <a:t> </a:t>
            </a:r>
            <a:r>
              <a:rPr dirty="0"/>
              <a:t>ano</a:t>
            </a:r>
            <a:r>
              <a:rPr dirty="0" spc="-55"/>
              <a:t> </a:t>
            </a:r>
            <a:r>
              <a:rPr dirty="0"/>
              <a:t>passado,</a:t>
            </a:r>
            <a:r>
              <a:rPr dirty="0" spc="5"/>
              <a:t> </a:t>
            </a:r>
            <a:r>
              <a:rPr dirty="0"/>
              <a:t>perdendo</a:t>
            </a:r>
            <a:r>
              <a:rPr dirty="0" spc="5"/>
              <a:t> </a:t>
            </a:r>
            <a:r>
              <a:rPr dirty="0"/>
              <a:t>apenas</a:t>
            </a:r>
            <a:r>
              <a:rPr dirty="0" spc="-15"/>
              <a:t> </a:t>
            </a:r>
            <a:r>
              <a:rPr dirty="0"/>
              <a:t>para</a:t>
            </a:r>
            <a:r>
              <a:rPr dirty="0" spc="-20"/>
              <a:t> </a:t>
            </a:r>
            <a:r>
              <a:rPr dirty="0"/>
              <a:t>o</a:t>
            </a:r>
            <a:r>
              <a:rPr dirty="0" spc="-85"/>
              <a:t> </a:t>
            </a:r>
            <a:r>
              <a:rPr dirty="0"/>
              <a:t>Amapá,</a:t>
            </a:r>
            <a:r>
              <a:rPr dirty="0" spc="-50"/>
              <a:t> </a:t>
            </a:r>
            <a:r>
              <a:rPr dirty="0"/>
              <a:t>que</a:t>
            </a:r>
            <a:r>
              <a:rPr dirty="0" spc="-50"/>
              <a:t> </a:t>
            </a:r>
            <a:r>
              <a:rPr dirty="0"/>
              <a:t>ficou</a:t>
            </a:r>
            <a:r>
              <a:rPr dirty="0" spc="-40"/>
              <a:t> </a:t>
            </a:r>
            <a:r>
              <a:rPr dirty="0"/>
              <a:t>com</a:t>
            </a:r>
            <a:r>
              <a:rPr dirty="0" spc="-35"/>
              <a:t> </a:t>
            </a:r>
            <a:r>
              <a:rPr dirty="0"/>
              <a:t>67,9</a:t>
            </a:r>
            <a:r>
              <a:rPr dirty="0" spc="-30"/>
              <a:t> </a:t>
            </a:r>
            <a:r>
              <a:rPr dirty="0" spc="-10"/>
              <a:t>mortes.</a:t>
            </a:r>
          </a:p>
          <a:p>
            <a:pPr>
              <a:lnSpc>
                <a:spcPct val="100000"/>
              </a:lnSpc>
              <a:spcBef>
                <a:spcPts val="165"/>
              </a:spcBef>
            </a:pPr>
          </a:p>
          <a:p>
            <a:pPr algn="just" marL="12700" marR="12065">
              <a:lnSpc>
                <a:spcPts val="1430"/>
              </a:lnSpc>
            </a:pPr>
            <a:r>
              <a:rPr dirty="0"/>
              <a:t>No</a:t>
            </a:r>
            <a:r>
              <a:rPr dirty="0" spc="30"/>
              <a:t> </a:t>
            </a:r>
            <a:r>
              <a:rPr dirty="0"/>
              <a:t>levantamento</a:t>
            </a:r>
            <a:r>
              <a:rPr dirty="0" spc="70"/>
              <a:t> </a:t>
            </a:r>
            <a:r>
              <a:rPr dirty="0"/>
              <a:t>publicado</a:t>
            </a:r>
            <a:r>
              <a:rPr dirty="0" spc="75"/>
              <a:t> </a:t>
            </a:r>
            <a:r>
              <a:rPr dirty="0"/>
              <a:t>no</a:t>
            </a:r>
            <a:r>
              <a:rPr dirty="0" spc="60"/>
              <a:t> </a:t>
            </a:r>
            <a:r>
              <a:rPr dirty="0"/>
              <a:t>ano</a:t>
            </a:r>
            <a:r>
              <a:rPr dirty="0" spc="45"/>
              <a:t> </a:t>
            </a:r>
            <a:r>
              <a:rPr dirty="0"/>
              <a:t>passado,</a:t>
            </a:r>
            <a:r>
              <a:rPr dirty="0" spc="80"/>
              <a:t> </a:t>
            </a:r>
            <a:r>
              <a:rPr dirty="0"/>
              <a:t>analisando</a:t>
            </a:r>
            <a:r>
              <a:rPr dirty="0" spc="85"/>
              <a:t> </a:t>
            </a:r>
            <a:r>
              <a:rPr dirty="0"/>
              <a:t>o</a:t>
            </a:r>
            <a:r>
              <a:rPr dirty="0" spc="70"/>
              <a:t> </a:t>
            </a:r>
            <a:r>
              <a:rPr dirty="0"/>
              <a:t>período</a:t>
            </a:r>
            <a:r>
              <a:rPr dirty="0" spc="90"/>
              <a:t> </a:t>
            </a:r>
            <a:r>
              <a:rPr dirty="0"/>
              <a:t>de</a:t>
            </a:r>
            <a:r>
              <a:rPr dirty="0" spc="55"/>
              <a:t> </a:t>
            </a:r>
            <a:r>
              <a:rPr dirty="0"/>
              <a:t>2022,</a:t>
            </a:r>
            <a:r>
              <a:rPr dirty="0" spc="75"/>
              <a:t> </a:t>
            </a:r>
            <a:r>
              <a:rPr dirty="0"/>
              <a:t>a</a:t>
            </a:r>
            <a:r>
              <a:rPr dirty="0" spc="70"/>
              <a:t> </a:t>
            </a:r>
            <a:r>
              <a:rPr dirty="0"/>
              <a:t>Bahia</a:t>
            </a:r>
            <a:r>
              <a:rPr dirty="0" spc="65"/>
              <a:t> </a:t>
            </a:r>
            <a:r>
              <a:rPr dirty="0"/>
              <a:t>liderou</a:t>
            </a:r>
            <a:r>
              <a:rPr dirty="0" spc="65"/>
              <a:t> </a:t>
            </a:r>
            <a:r>
              <a:rPr dirty="0"/>
              <a:t>as</a:t>
            </a:r>
            <a:r>
              <a:rPr dirty="0" spc="60"/>
              <a:t> </a:t>
            </a:r>
            <a:r>
              <a:rPr dirty="0" spc="-10"/>
              <a:t>estatísticas, </a:t>
            </a:r>
            <a:r>
              <a:rPr dirty="0"/>
              <a:t>sendo</a:t>
            </a:r>
            <a:r>
              <a:rPr dirty="0" spc="25"/>
              <a:t> </a:t>
            </a:r>
            <a:r>
              <a:rPr dirty="0"/>
              <a:t>o</a:t>
            </a:r>
            <a:r>
              <a:rPr dirty="0" spc="55"/>
              <a:t> </a:t>
            </a:r>
            <a:r>
              <a:rPr dirty="0"/>
              <a:t>estado</a:t>
            </a:r>
            <a:r>
              <a:rPr dirty="0" spc="70"/>
              <a:t> </a:t>
            </a:r>
            <a:r>
              <a:rPr dirty="0"/>
              <a:t>mais</a:t>
            </a:r>
            <a:r>
              <a:rPr dirty="0" spc="50"/>
              <a:t> </a:t>
            </a:r>
            <a:r>
              <a:rPr dirty="0"/>
              <a:t>perigoso</a:t>
            </a:r>
            <a:r>
              <a:rPr dirty="0" spc="80"/>
              <a:t> </a:t>
            </a:r>
            <a:r>
              <a:rPr dirty="0"/>
              <a:t>do</a:t>
            </a:r>
            <a:r>
              <a:rPr dirty="0" spc="50"/>
              <a:t> </a:t>
            </a:r>
            <a:r>
              <a:rPr dirty="0"/>
              <a:t>Brasil.</a:t>
            </a:r>
            <a:r>
              <a:rPr dirty="0" spc="75"/>
              <a:t> </a:t>
            </a:r>
            <a:r>
              <a:rPr dirty="0"/>
              <a:t>No</a:t>
            </a:r>
            <a:r>
              <a:rPr dirty="0" spc="25"/>
              <a:t> </a:t>
            </a:r>
            <a:r>
              <a:rPr dirty="0"/>
              <a:t>período,</a:t>
            </a:r>
            <a:r>
              <a:rPr dirty="0" spc="75"/>
              <a:t> </a:t>
            </a:r>
            <a:r>
              <a:rPr dirty="0"/>
              <a:t>a</a:t>
            </a:r>
            <a:r>
              <a:rPr dirty="0" spc="65"/>
              <a:t> </a:t>
            </a:r>
            <a:r>
              <a:rPr dirty="0"/>
              <a:t>região</a:t>
            </a:r>
            <a:r>
              <a:rPr dirty="0" spc="95"/>
              <a:t> </a:t>
            </a:r>
            <a:r>
              <a:rPr dirty="0"/>
              <a:t>46,3</a:t>
            </a:r>
            <a:r>
              <a:rPr dirty="0" spc="60"/>
              <a:t> </a:t>
            </a:r>
            <a:r>
              <a:rPr dirty="0"/>
              <a:t>assassinatos</a:t>
            </a:r>
            <a:r>
              <a:rPr dirty="0" spc="95"/>
              <a:t> </a:t>
            </a:r>
            <a:r>
              <a:rPr dirty="0"/>
              <a:t>a</a:t>
            </a:r>
            <a:r>
              <a:rPr dirty="0" spc="60"/>
              <a:t> </a:t>
            </a:r>
            <a:r>
              <a:rPr dirty="0"/>
              <a:t>cada</a:t>
            </a:r>
            <a:r>
              <a:rPr dirty="0" spc="45"/>
              <a:t> </a:t>
            </a:r>
            <a:r>
              <a:rPr dirty="0"/>
              <a:t>100</a:t>
            </a:r>
            <a:r>
              <a:rPr dirty="0" spc="40"/>
              <a:t> </a:t>
            </a:r>
            <a:r>
              <a:rPr dirty="0"/>
              <a:t>mil</a:t>
            </a:r>
            <a:r>
              <a:rPr dirty="0" spc="55"/>
              <a:t> </a:t>
            </a:r>
            <a:r>
              <a:rPr dirty="0" spc="-10"/>
              <a:t>habitantes, </a:t>
            </a:r>
            <a:r>
              <a:rPr dirty="0"/>
              <a:t>superando</a:t>
            </a:r>
            <a:r>
              <a:rPr dirty="0" spc="-10"/>
              <a:t> </a:t>
            </a:r>
            <a:r>
              <a:rPr dirty="0"/>
              <a:t>o</a:t>
            </a:r>
            <a:r>
              <a:rPr dirty="0" spc="-85"/>
              <a:t> </a:t>
            </a:r>
            <a:r>
              <a:rPr dirty="0"/>
              <a:t>Amapá</a:t>
            </a:r>
            <a:r>
              <a:rPr dirty="0" spc="-45"/>
              <a:t> </a:t>
            </a:r>
            <a:r>
              <a:rPr dirty="0"/>
              <a:t>que,</a:t>
            </a:r>
            <a:r>
              <a:rPr dirty="0" spc="-50"/>
              <a:t> </a:t>
            </a:r>
            <a:r>
              <a:rPr dirty="0"/>
              <a:t>na</a:t>
            </a:r>
            <a:r>
              <a:rPr dirty="0" spc="-30"/>
              <a:t> </a:t>
            </a:r>
            <a:r>
              <a:rPr dirty="0"/>
              <a:t>época,</a:t>
            </a:r>
            <a:r>
              <a:rPr dirty="0" spc="10"/>
              <a:t> </a:t>
            </a:r>
            <a:r>
              <a:rPr dirty="0"/>
              <a:t>havia ficado</a:t>
            </a:r>
            <a:r>
              <a:rPr dirty="0" spc="-45"/>
              <a:t> </a:t>
            </a:r>
            <a:r>
              <a:rPr dirty="0"/>
              <a:t>com</a:t>
            </a:r>
            <a:r>
              <a:rPr dirty="0" spc="-20"/>
              <a:t> </a:t>
            </a:r>
            <a:r>
              <a:rPr dirty="0" spc="-10"/>
              <a:t>46,2.</a:t>
            </a:r>
          </a:p>
          <a:p>
            <a:pPr algn="just" marL="12700" marR="5080">
              <a:lnSpc>
                <a:spcPct val="101699"/>
              </a:lnSpc>
              <a:spcBef>
                <a:spcPts val="1340"/>
              </a:spcBef>
            </a:pPr>
            <a:r>
              <a:rPr dirty="0"/>
              <a:t>Entre</a:t>
            </a:r>
            <a:r>
              <a:rPr dirty="0" spc="105"/>
              <a:t> </a:t>
            </a:r>
            <a:r>
              <a:rPr dirty="0"/>
              <a:t>as</a:t>
            </a:r>
            <a:r>
              <a:rPr dirty="0" spc="80"/>
              <a:t> </a:t>
            </a:r>
            <a:r>
              <a:rPr dirty="0"/>
              <a:t>cidades</a:t>
            </a:r>
            <a:r>
              <a:rPr dirty="0" spc="90"/>
              <a:t> </a:t>
            </a:r>
            <a:r>
              <a:rPr dirty="0"/>
              <a:t>capitais,</a:t>
            </a:r>
            <a:r>
              <a:rPr dirty="0" spc="105"/>
              <a:t> </a:t>
            </a:r>
            <a:r>
              <a:rPr dirty="0"/>
              <a:t>Salvador</a:t>
            </a:r>
            <a:r>
              <a:rPr dirty="0" spc="65"/>
              <a:t> </a:t>
            </a:r>
            <a:r>
              <a:rPr dirty="0"/>
              <a:t>também</a:t>
            </a:r>
            <a:r>
              <a:rPr dirty="0" spc="114"/>
              <a:t> </a:t>
            </a:r>
            <a:r>
              <a:rPr dirty="0"/>
              <a:t>ocupa</a:t>
            </a:r>
            <a:r>
              <a:rPr dirty="0" spc="55"/>
              <a:t> </a:t>
            </a:r>
            <a:r>
              <a:rPr dirty="0"/>
              <a:t>as</a:t>
            </a:r>
            <a:r>
              <a:rPr dirty="0" spc="80"/>
              <a:t> </a:t>
            </a:r>
            <a:r>
              <a:rPr dirty="0"/>
              <a:t>primeiras</a:t>
            </a:r>
            <a:r>
              <a:rPr dirty="0" spc="65"/>
              <a:t> </a:t>
            </a:r>
            <a:r>
              <a:rPr dirty="0"/>
              <a:t>colocações</a:t>
            </a:r>
            <a:r>
              <a:rPr dirty="0" spc="80"/>
              <a:t> </a:t>
            </a:r>
            <a:r>
              <a:rPr dirty="0"/>
              <a:t>no</a:t>
            </a:r>
            <a:r>
              <a:rPr dirty="0" spc="75"/>
              <a:t> </a:t>
            </a:r>
            <a:r>
              <a:rPr dirty="0"/>
              <a:t>quesito</a:t>
            </a:r>
            <a:r>
              <a:rPr dirty="0" spc="60"/>
              <a:t> </a:t>
            </a:r>
            <a:r>
              <a:rPr dirty="0"/>
              <a:t>de</a:t>
            </a:r>
            <a:r>
              <a:rPr dirty="0" spc="75"/>
              <a:t> </a:t>
            </a:r>
            <a:r>
              <a:rPr dirty="0"/>
              <a:t>perigo.</a:t>
            </a:r>
            <a:r>
              <a:rPr dirty="0" spc="95"/>
              <a:t> </a:t>
            </a:r>
            <a:r>
              <a:rPr dirty="0"/>
              <a:t>A</a:t>
            </a:r>
            <a:r>
              <a:rPr dirty="0" spc="25"/>
              <a:t> </a:t>
            </a:r>
            <a:r>
              <a:rPr dirty="0" spc="-10"/>
              <a:t>capital </a:t>
            </a:r>
            <a:r>
              <a:rPr dirty="0"/>
              <a:t>baiana</a:t>
            </a:r>
            <a:r>
              <a:rPr dirty="0" spc="155"/>
              <a:t> </a:t>
            </a:r>
            <a:r>
              <a:rPr dirty="0"/>
              <a:t>ficou</a:t>
            </a:r>
            <a:r>
              <a:rPr dirty="0" spc="165"/>
              <a:t> </a:t>
            </a:r>
            <a:r>
              <a:rPr dirty="0"/>
              <a:t>como</a:t>
            </a:r>
            <a:r>
              <a:rPr dirty="0" spc="190"/>
              <a:t> </a:t>
            </a:r>
            <a:r>
              <a:rPr dirty="0"/>
              <a:t>o</a:t>
            </a:r>
            <a:r>
              <a:rPr dirty="0" spc="175"/>
              <a:t> </a:t>
            </a:r>
            <a:r>
              <a:rPr dirty="0"/>
              <a:t>terceiro</a:t>
            </a:r>
            <a:r>
              <a:rPr dirty="0" spc="195"/>
              <a:t> </a:t>
            </a:r>
            <a:r>
              <a:rPr dirty="0"/>
              <a:t>município</a:t>
            </a:r>
            <a:r>
              <a:rPr dirty="0" spc="210"/>
              <a:t> </a:t>
            </a:r>
            <a:r>
              <a:rPr dirty="0"/>
              <a:t>com</a:t>
            </a:r>
            <a:r>
              <a:rPr dirty="0" spc="170"/>
              <a:t> </a:t>
            </a:r>
            <a:r>
              <a:rPr dirty="0"/>
              <a:t>mais</a:t>
            </a:r>
            <a:r>
              <a:rPr dirty="0" spc="160"/>
              <a:t> </a:t>
            </a:r>
            <a:r>
              <a:rPr dirty="0"/>
              <a:t>assassinatos</a:t>
            </a:r>
            <a:r>
              <a:rPr dirty="0" spc="200"/>
              <a:t> </a:t>
            </a:r>
            <a:r>
              <a:rPr dirty="0"/>
              <a:t>a</a:t>
            </a:r>
            <a:r>
              <a:rPr dirty="0" spc="175"/>
              <a:t> </a:t>
            </a:r>
            <a:r>
              <a:rPr dirty="0"/>
              <a:t>cada</a:t>
            </a:r>
            <a:r>
              <a:rPr dirty="0" spc="155"/>
              <a:t> </a:t>
            </a:r>
            <a:r>
              <a:rPr dirty="0"/>
              <a:t>100</a:t>
            </a:r>
            <a:r>
              <a:rPr dirty="0" spc="150"/>
              <a:t> </a:t>
            </a:r>
            <a:r>
              <a:rPr dirty="0"/>
              <a:t>mil</a:t>
            </a:r>
            <a:r>
              <a:rPr dirty="0" spc="160"/>
              <a:t> </a:t>
            </a:r>
            <a:r>
              <a:rPr dirty="0"/>
              <a:t>habitantes,</a:t>
            </a:r>
            <a:r>
              <a:rPr dirty="0" spc="160"/>
              <a:t> </a:t>
            </a:r>
            <a:r>
              <a:rPr dirty="0"/>
              <a:t>com</a:t>
            </a:r>
            <a:r>
              <a:rPr dirty="0" spc="170"/>
              <a:t> </a:t>
            </a:r>
            <a:r>
              <a:rPr dirty="0"/>
              <a:t>63,4.</a:t>
            </a:r>
            <a:r>
              <a:rPr dirty="0" spc="180"/>
              <a:t> </a:t>
            </a:r>
            <a:r>
              <a:rPr dirty="0" spc="-25"/>
              <a:t>Os </a:t>
            </a:r>
            <a:r>
              <a:rPr dirty="0"/>
              <a:t>índices</a:t>
            </a:r>
            <a:r>
              <a:rPr dirty="0" spc="-75"/>
              <a:t> </a:t>
            </a:r>
            <a:r>
              <a:rPr dirty="0"/>
              <a:t>soteropolitanos</a:t>
            </a:r>
            <a:r>
              <a:rPr dirty="0" spc="-25"/>
              <a:t> </a:t>
            </a:r>
            <a:r>
              <a:rPr dirty="0"/>
              <a:t>perderam</a:t>
            </a:r>
            <a:r>
              <a:rPr dirty="0" spc="-45"/>
              <a:t> </a:t>
            </a:r>
            <a:r>
              <a:rPr dirty="0"/>
              <a:t>para</a:t>
            </a:r>
            <a:r>
              <a:rPr dirty="0" spc="-35"/>
              <a:t> </a:t>
            </a:r>
            <a:r>
              <a:rPr dirty="0"/>
              <a:t>Recife</a:t>
            </a:r>
            <a:r>
              <a:rPr dirty="0" spc="-10"/>
              <a:t> </a:t>
            </a:r>
            <a:r>
              <a:rPr dirty="0"/>
              <a:t>(66,1)</a:t>
            </a:r>
            <a:r>
              <a:rPr dirty="0" spc="-35"/>
              <a:t> </a:t>
            </a:r>
            <a:r>
              <a:rPr dirty="0"/>
              <a:t>e</a:t>
            </a:r>
            <a:r>
              <a:rPr dirty="0" spc="-40"/>
              <a:t> </a:t>
            </a:r>
            <a:r>
              <a:rPr dirty="0"/>
              <a:t>Macapá</a:t>
            </a:r>
            <a:r>
              <a:rPr dirty="0" spc="-50"/>
              <a:t> </a:t>
            </a:r>
            <a:r>
              <a:rPr dirty="0" spc="-10"/>
              <a:t>(71,3).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</a:p>
          <a:p>
            <a:pPr algn="just" marL="12700" marR="11430">
              <a:lnSpc>
                <a:spcPct val="100899"/>
              </a:lnSpc>
              <a:spcBef>
                <a:spcPts val="5"/>
              </a:spcBef>
            </a:pPr>
            <a:r>
              <a:rPr dirty="0"/>
              <a:t>Especificando</a:t>
            </a:r>
            <a:r>
              <a:rPr dirty="0" spc="204"/>
              <a:t> </a:t>
            </a:r>
            <a:r>
              <a:rPr dirty="0"/>
              <a:t>agora</a:t>
            </a:r>
            <a:r>
              <a:rPr dirty="0" spc="190"/>
              <a:t> </a:t>
            </a:r>
            <a:r>
              <a:rPr dirty="0"/>
              <a:t>apenas</a:t>
            </a:r>
            <a:r>
              <a:rPr dirty="0" spc="220"/>
              <a:t> </a:t>
            </a:r>
            <a:r>
              <a:rPr dirty="0"/>
              <a:t>na</a:t>
            </a:r>
            <a:r>
              <a:rPr dirty="0" spc="180"/>
              <a:t> </a:t>
            </a:r>
            <a:r>
              <a:rPr dirty="0"/>
              <a:t>Bahia,</a:t>
            </a:r>
            <a:r>
              <a:rPr dirty="0" spc="190"/>
              <a:t> </a:t>
            </a:r>
            <a:r>
              <a:rPr dirty="0"/>
              <a:t>Vitória</a:t>
            </a:r>
            <a:r>
              <a:rPr dirty="0" spc="204"/>
              <a:t> </a:t>
            </a:r>
            <a:r>
              <a:rPr dirty="0"/>
              <a:t>da</a:t>
            </a:r>
            <a:r>
              <a:rPr dirty="0" spc="190"/>
              <a:t> </a:t>
            </a:r>
            <a:r>
              <a:rPr dirty="0"/>
              <a:t>Conquista</a:t>
            </a:r>
            <a:r>
              <a:rPr dirty="0" spc="195"/>
              <a:t> </a:t>
            </a:r>
            <a:r>
              <a:rPr dirty="0"/>
              <a:t>foi</a:t>
            </a:r>
            <a:r>
              <a:rPr dirty="0" spc="220"/>
              <a:t> </a:t>
            </a:r>
            <a:r>
              <a:rPr dirty="0"/>
              <a:t>considerado</a:t>
            </a:r>
            <a:r>
              <a:rPr dirty="0" spc="180"/>
              <a:t> </a:t>
            </a:r>
            <a:r>
              <a:rPr dirty="0"/>
              <a:t>o</a:t>
            </a:r>
            <a:r>
              <a:rPr dirty="0" spc="195"/>
              <a:t> </a:t>
            </a:r>
            <a:r>
              <a:rPr dirty="0"/>
              <a:t>município</a:t>
            </a:r>
            <a:r>
              <a:rPr dirty="0" spc="220"/>
              <a:t> </a:t>
            </a:r>
            <a:r>
              <a:rPr dirty="0"/>
              <a:t>mais</a:t>
            </a:r>
            <a:r>
              <a:rPr dirty="0" spc="175"/>
              <a:t> </a:t>
            </a:r>
            <a:r>
              <a:rPr dirty="0"/>
              <a:t>seguro</a:t>
            </a:r>
            <a:r>
              <a:rPr dirty="0" spc="185"/>
              <a:t> </a:t>
            </a:r>
            <a:r>
              <a:rPr dirty="0" spc="-25"/>
              <a:t>do </a:t>
            </a:r>
            <a:r>
              <a:rPr dirty="0"/>
              <a:t>estado,</a:t>
            </a:r>
            <a:r>
              <a:rPr dirty="0" spc="225"/>
              <a:t> </a:t>
            </a:r>
            <a:r>
              <a:rPr dirty="0"/>
              <a:t>considerando</a:t>
            </a:r>
            <a:r>
              <a:rPr dirty="0" spc="225"/>
              <a:t> </a:t>
            </a:r>
            <a:r>
              <a:rPr dirty="0"/>
              <a:t>apenas</a:t>
            </a:r>
            <a:r>
              <a:rPr dirty="0" spc="254"/>
              <a:t> </a:t>
            </a:r>
            <a:r>
              <a:rPr dirty="0"/>
              <a:t>as</a:t>
            </a:r>
            <a:r>
              <a:rPr dirty="0" spc="225"/>
              <a:t> </a:t>
            </a:r>
            <a:r>
              <a:rPr dirty="0"/>
              <a:t>cidades</a:t>
            </a:r>
            <a:r>
              <a:rPr dirty="0" spc="240"/>
              <a:t> </a:t>
            </a:r>
            <a:r>
              <a:rPr dirty="0"/>
              <a:t>com</a:t>
            </a:r>
            <a:r>
              <a:rPr dirty="0" spc="225"/>
              <a:t> </a:t>
            </a:r>
            <a:r>
              <a:rPr dirty="0"/>
              <a:t>mais</a:t>
            </a:r>
            <a:r>
              <a:rPr dirty="0" spc="220"/>
              <a:t> </a:t>
            </a:r>
            <a:r>
              <a:rPr dirty="0"/>
              <a:t>de</a:t>
            </a:r>
            <a:r>
              <a:rPr dirty="0" spc="225"/>
              <a:t> </a:t>
            </a:r>
            <a:r>
              <a:rPr dirty="0"/>
              <a:t>100</a:t>
            </a:r>
            <a:r>
              <a:rPr dirty="0" spc="204"/>
              <a:t> </a:t>
            </a:r>
            <a:r>
              <a:rPr dirty="0"/>
              <a:t>mil</a:t>
            </a:r>
            <a:r>
              <a:rPr dirty="0" spc="225"/>
              <a:t> </a:t>
            </a:r>
            <a:r>
              <a:rPr dirty="0"/>
              <a:t>habitantes.</a:t>
            </a:r>
            <a:r>
              <a:rPr dirty="0" spc="240"/>
              <a:t> </a:t>
            </a:r>
            <a:r>
              <a:rPr dirty="0"/>
              <a:t>A</a:t>
            </a:r>
            <a:r>
              <a:rPr dirty="0" spc="175"/>
              <a:t> </a:t>
            </a:r>
            <a:r>
              <a:rPr dirty="0"/>
              <a:t>Suíça</a:t>
            </a:r>
            <a:r>
              <a:rPr dirty="0" spc="240"/>
              <a:t> </a:t>
            </a:r>
            <a:r>
              <a:rPr dirty="0"/>
              <a:t>baiana</a:t>
            </a:r>
            <a:r>
              <a:rPr dirty="0" spc="225"/>
              <a:t> </a:t>
            </a:r>
            <a:r>
              <a:rPr dirty="0"/>
              <a:t>registrou</a:t>
            </a:r>
            <a:r>
              <a:rPr dirty="0" spc="250"/>
              <a:t> </a:t>
            </a:r>
            <a:r>
              <a:rPr dirty="0" spc="-25"/>
              <a:t>27 </a:t>
            </a:r>
            <a:r>
              <a:rPr dirty="0"/>
              <a:t>assassinatos</a:t>
            </a:r>
            <a:r>
              <a:rPr dirty="0" spc="90"/>
              <a:t> </a:t>
            </a:r>
            <a:r>
              <a:rPr dirty="0"/>
              <a:t>por</a:t>
            </a:r>
            <a:r>
              <a:rPr dirty="0" spc="65"/>
              <a:t> </a:t>
            </a:r>
            <a:r>
              <a:rPr dirty="0"/>
              <a:t>100</a:t>
            </a:r>
            <a:r>
              <a:rPr dirty="0" spc="65"/>
              <a:t> </a:t>
            </a:r>
            <a:r>
              <a:rPr dirty="0"/>
              <a:t>mil</a:t>
            </a:r>
            <a:r>
              <a:rPr dirty="0" spc="80"/>
              <a:t> </a:t>
            </a:r>
            <a:r>
              <a:rPr dirty="0"/>
              <a:t>habitantes.</a:t>
            </a:r>
            <a:r>
              <a:rPr dirty="0" spc="95"/>
              <a:t> </a:t>
            </a:r>
            <a:r>
              <a:rPr dirty="0"/>
              <a:t>Atrás</a:t>
            </a:r>
            <a:r>
              <a:rPr dirty="0" spc="120"/>
              <a:t> </a:t>
            </a:r>
            <a:r>
              <a:rPr dirty="0"/>
              <a:t>do</a:t>
            </a:r>
            <a:r>
              <a:rPr dirty="0" spc="70"/>
              <a:t> </a:t>
            </a:r>
            <a:r>
              <a:rPr dirty="0"/>
              <a:t>município,</a:t>
            </a:r>
            <a:r>
              <a:rPr dirty="0" spc="120"/>
              <a:t> </a:t>
            </a:r>
            <a:r>
              <a:rPr dirty="0"/>
              <a:t>aparece</a:t>
            </a:r>
            <a:r>
              <a:rPr dirty="0" spc="65"/>
              <a:t> </a:t>
            </a:r>
            <a:r>
              <a:rPr dirty="0"/>
              <a:t>Alagoinhas</a:t>
            </a:r>
            <a:r>
              <a:rPr dirty="0" spc="80"/>
              <a:t> </a:t>
            </a:r>
            <a:r>
              <a:rPr dirty="0"/>
              <a:t>(31,1)</a:t>
            </a:r>
            <a:r>
              <a:rPr dirty="0" spc="95"/>
              <a:t> </a:t>
            </a:r>
            <a:r>
              <a:rPr dirty="0"/>
              <a:t>e</a:t>
            </a:r>
            <a:r>
              <a:rPr dirty="0" spc="85"/>
              <a:t> </a:t>
            </a:r>
            <a:r>
              <a:rPr dirty="0"/>
              <a:t>Paulo</a:t>
            </a:r>
            <a:r>
              <a:rPr dirty="0" spc="85"/>
              <a:t> </a:t>
            </a:r>
            <a:r>
              <a:rPr dirty="0"/>
              <a:t>Afonso</a:t>
            </a:r>
            <a:r>
              <a:rPr dirty="0" spc="70"/>
              <a:t> </a:t>
            </a:r>
            <a:r>
              <a:rPr dirty="0" spc="-10"/>
              <a:t>(36,4). </a:t>
            </a:r>
            <a:r>
              <a:rPr dirty="0"/>
              <a:t>Salvador</a:t>
            </a:r>
            <a:r>
              <a:rPr dirty="0" spc="-65"/>
              <a:t> </a:t>
            </a:r>
            <a:r>
              <a:rPr dirty="0"/>
              <a:t>ocupou</a:t>
            </a:r>
            <a:r>
              <a:rPr dirty="0" spc="5"/>
              <a:t> </a:t>
            </a:r>
            <a:r>
              <a:rPr dirty="0"/>
              <a:t>a</a:t>
            </a:r>
            <a:r>
              <a:rPr dirty="0" spc="-20"/>
              <a:t> </a:t>
            </a:r>
            <a:r>
              <a:rPr dirty="0"/>
              <a:t>8ª</a:t>
            </a:r>
            <a:r>
              <a:rPr dirty="0" spc="-15"/>
              <a:t> </a:t>
            </a:r>
            <a:r>
              <a:rPr dirty="0" spc="-10"/>
              <a:t>posição.</a:t>
            </a:r>
          </a:p>
        </p:txBody>
      </p:sp>
      <p:sp>
        <p:nvSpPr>
          <p:cNvPr id="5" name="object 5" descr=""/>
          <p:cNvSpPr/>
          <p:nvPr/>
        </p:nvSpPr>
        <p:spPr>
          <a:xfrm>
            <a:off x="9525" y="857250"/>
            <a:ext cx="12168505" cy="0"/>
          </a:xfrm>
          <a:custGeom>
            <a:avLst/>
            <a:gdLst/>
            <a:ahLst/>
            <a:cxnLst/>
            <a:rect l="l" t="t" r="r" b="b"/>
            <a:pathLst>
              <a:path w="12168505" h="0">
                <a:moveTo>
                  <a:pt x="0" y="0"/>
                </a:moveTo>
                <a:lnTo>
                  <a:pt x="12167997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8684514" y="5507037"/>
            <a:ext cx="3133725" cy="57150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752475" marR="7620" indent="144145">
              <a:lnSpc>
                <a:spcPts val="1430"/>
              </a:lnSpc>
              <a:spcBef>
                <a:spcPts val="155"/>
              </a:spcBef>
            </a:pP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Clique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aqui</a:t>
            </a:r>
            <a:r>
              <a:rPr dirty="0" u="sng" sz="1200" spc="-1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para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ler na</a:t>
            </a:r>
            <a:r>
              <a:rPr dirty="0" u="sng" sz="1200" spc="-5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íntegra.</a:t>
            </a:r>
            <a:r>
              <a:rPr dirty="0" u="none" sz="1200" spc="-10" b="1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Matéria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veiculada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em</a:t>
            </a:r>
            <a:r>
              <a:rPr dirty="0" u="sng" sz="1200" spc="2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27/09/2024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80"/>
              </a:lnSpc>
            </a:pPr>
            <a:r>
              <a:rPr dirty="0" u="sng" sz="1200" spc="-2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Notícia</a:t>
            </a:r>
            <a:r>
              <a:rPr dirty="0" u="sng" sz="1200" spc="-6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adaptada.</a:t>
            </a:r>
            <a:r>
              <a:rPr dirty="0" u="sng" sz="1200" spc="-45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Fonte:</a:t>
            </a:r>
            <a:r>
              <a:rPr dirty="0" u="sng" sz="1200" spc="-4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BAHIA</a:t>
            </a:r>
            <a:r>
              <a:rPr dirty="0" u="sng" sz="1200" spc="-8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200" spc="-10" b="1">
                <a:solidFill>
                  <a:srgbClr val="2D75B6"/>
                </a:solidFill>
                <a:uFill>
                  <a:solidFill>
                    <a:srgbClr val="2D75B6"/>
                  </a:solidFill>
                </a:uFill>
                <a:latin typeface="Arial"/>
                <a:cs typeface="Arial"/>
                <a:hlinkClick r:id="rId3"/>
              </a:rPr>
              <a:t>NOTÍCIAS.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40640">
              <a:lnSpc>
                <a:spcPts val="1450"/>
              </a:lnSpc>
            </a:pPr>
            <a:fld id="{81D60167-4931-47E6-BA6A-407CBD079E47}" type="slidenum">
              <a:rPr dirty="0" spc="-25"/>
              <a:t>37</a:t>
            </a:fld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7301" cy="685323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479" y="67563"/>
            <a:ext cx="1925955" cy="44958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750" spc="-10">
                <a:solidFill>
                  <a:srgbClr val="FFFFFF"/>
                </a:solidFill>
              </a:rPr>
              <a:t>Expediente</a:t>
            </a:r>
            <a:endParaRPr sz="2750"/>
          </a:p>
        </p:txBody>
      </p:sp>
      <p:grpSp>
        <p:nvGrpSpPr>
          <p:cNvPr id="4" name="object 4" descr=""/>
          <p:cNvGrpSpPr/>
          <p:nvPr/>
        </p:nvGrpSpPr>
        <p:grpSpPr>
          <a:xfrm>
            <a:off x="180975" y="228600"/>
            <a:ext cx="11630025" cy="6496050"/>
            <a:chOff x="180975" y="228600"/>
            <a:chExt cx="11630025" cy="6496050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975" y="542925"/>
              <a:ext cx="7134225" cy="536257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25" y="4743450"/>
              <a:ext cx="200025" cy="14287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1950" y="5029200"/>
              <a:ext cx="257175" cy="14287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425" y="5324475"/>
              <a:ext cx="266700" cy="14287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900" y="5619750"/>
              <a:ext cx="257175" cy="14287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5750" y="6115050"/>
              <a:ext cx="2105025" cy="60960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53800" y="228600"/>
              <a:ext cx="457200" cy="447675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257492" y="563562"/>
            <a:ext cx="8656320" cy="617918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6252845">
              <a:lnSpc>
                <a:spcPct val="102800"/>
              </a:lnSpc>
              <a:spcBef>
                <a:spcPts val="80"/>
              </a:spcBef>
            </a:pPr>
            <a:r>
              <a:rPr dirty="0" u="sng" sz="14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Procurador-</a:t>
            </a:r>
            <a:r>
              <a:rPr dirty="0" u="sng" sz="1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Geral</a:t>
            </a:r>
            <a:r>
              <a:rPr dirty="0" u="sng" sz="1400" spc="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de </a:t>
            </a:r>
            <a:r>
              <a:rPr dirty="0" u="sng" sz="14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Justiça</a:t>
            </a:r>
            <a:r>
              <a:rPr dirty="0" u="none" sz="14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u="none" sz="1400" b="1">
                <a:solidFill>
                  <a:srgbClr val="FFFFFF"/>
                </a:solidFill>
                <a:latin typeface="Arial"/>
                <a:cs typeface="Arial"/>
              </a:rPr>
              <a:t>Pedro</a:t>
            </a:r>
            <a:r>
              <a:rPr dirty="0" u="none" sz="14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u="none" sz="1400" b="1">
                <a:solidFill>
                  <a:srgbClr val="FFFFFF"/>
                </a:solidFill>
                <a:latin typeface="Arial"/>
                <a:cs typeface="Arial"/>
              </a:rPr>
              <a:t>Maia</a:t>
            </a:r>
            <a:r>
              <a:rPr dirty="0" u="none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u="none" sz="1400" b="1">
                <a:solidFill>
                  <a:srgbClr val="FFFFFF"/>
                </a:solidFill>
                <a:latin typeface="Arial"/>
                <a:cs typeface="Arial"/>
              </a:rPr>
              <a:t>Souza</a:t>
            </a:r>
            <a:r>
              <a:rPr dirty="0" u="none" sz="1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u="none" sz="1400" spc="-10" b="1">
                <a:solidFill>
                  <a:srgbClr val="FFFFFF"/>
                </a:solidFill>
                <a:latin typeface="Arial"/>
                <a:cs typeface="Arial"/>
              </a:rPr>
              <a:t>Marques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CEOSP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  <a:spcBef>
                <a:spcPts val="45"/>
              </a:spcBef>
            </a:pPr>
            <a:r>
              <a:rPr dirty="0" u="sng" sz="1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Coordenador</a:t>
            </a:r>
            <a:r>
              <a:rPr dirty="0" u="sng" sz="14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–</a:t>
            </a:r>
            <a:r>
              <a:rPr dirty="0" u="sng" sz="1400" spc="-5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Promotor</a:t>
            </a:r>
            <a:r>
              <a:rPr dirty="0" u="sng" sz="1400" spc="-7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de</a:t>
            </a:r>
            <a:r>
              <a:rPr dirty="0" u="sng" sz="1400" spc="-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Justiça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Hugo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Casciano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4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Sant</a:t>
            </a:r>
            <a:r>
              <a:rPr dirty="0" sz="1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Anna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9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ts val="1775"/>
              </a:lnSpc>
            </a:pPr>
            <a:r>
              <a:rPr dirty="0" u="sng" sz="15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Equipe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655"/>
              </a:lnSpc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Alessjose Santos</a:t>
            </a:r>
            <a:r>
              <a:rPr dirty="0" sz="1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Berto</a:t>
            </a: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Analista</a:t>
            </a:r>
            <a:r>
              <a:rPr dirty="0" sz="1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Técnica</a:t>
            </a:r>
            <a:r>
              <a:rPr dirty="0" sz="14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Serviço</a:t>
            </a:r>
            <a:r>
              <a:rPr dirty="0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  <a:spcBef>
                <a:spcPts val="4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André</a:t>
            </a: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Meireles</a:t>
            </a: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Costa</a:t>
            </a:r>
            <a:r>
              <a:rPr dirty="0" sz="14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Assistente</a:t>
            </a:r>
            <a:r>
              <a:rPr dirty="0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Técnico</a:t>
            </a:r>
            <a:r>
              <a:rPr dirty="0" sz="1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14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Administrativo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Henilda</a:t>
            </a:r>
            <a:r>
              <a:rPr dirty="0" sz="1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Amaral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Melo</a:t>
            </a:r>
            <a:r>
              <a:rPr dirty="0" sz="14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Oficial</a:t>
            </a:r>
            <a:r>
              <a:rPr dirty="0" sz="14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Administrativo</a:t>
            </a:r>
            <a:endParaRPr sz="1400">
              <a:latin typeface="Arial"/>
              <a:cs typeface="Arial"/>
            </a:endParaRPr>
          </a:p>
          <a:p>
            <a:pPr marL="12700" marR="3766820">
              <a:lnSpc>
                <a:spcPts val="1650"/>
              </a:lnSpc>
              <a:spcBef>
                <a:spcPts val="130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Janaína</a:t>
            </a:r>
            <a:r>
              <a:rPr dirty="0" sz="1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Alvarez de</a:t>
            </a:r>
            <a:r>
              <a:rPr dirty="0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Araújo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Analista</a:t>
            </a:r>
            <a:r>
              <a:rPr dirty="0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Técnica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Psicologia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Kadija</a:t>
            </a: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Teles</a:t>
            </a:r>
            <a:r>
              <a:rPr dirty="0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Borges</a:t>
            </a:r>
            <a:r>
              <a:rPr dirty="0" sz="14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Estagiária</a:t>
            </a:r>
            <a:r>
              <a:rPr dirty="0" sz="1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Administração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05"/>
              </a:lnSpc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Lucca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Nascimento</a:t>
            </a:r>
            <a:r>
              <a:rPr dirty="0" sz="1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4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Nascimento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Assessor</a:t>
            </a:r>
            <a:r>
              <a:rPr dirty="0" sz="14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Técnico</a:t>
            </a:r>
            <a:r>
              <a:rPr dirty="0" sz="1400" spc="3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Jurídico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  <a:spcBef>
                <a:spcPts val="50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Miguel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Urpia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Nascimento</a:t>
            </a:r>
            <a:r>
              <a:rPr dirty="0" sz="14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Estagiário</a:t>
            </a:r>
            <a:r>
              <a:rPr dirty="0" sz="1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Nível</a:t>
            </a:r>
            <a:r>
              <a:rPr dirty="0" sz="1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Médio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Roberto</a:t>
            </a:r>
            <a:r>
              <a:rPr dirty="0" sz="14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Catai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Ferreira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Junior –</a:t>
            </a:r>
            <a:r>
              <a:rPr dirty="0" sz="14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Assistente</a:t>
            </a:r>
            <a:r>
              <a:rPr dirty="0" sz="1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Técnico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14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Administrativo</a:t>
            </a:r>
            <a:endParaRPr sz="1400">
              <a:latin typeface="Arial"/>
              <a:cs typeface="Arial"/>
            </a:endParaRPr>
          </a:p>
          <a:p>
            <a:pPr marL="12700" marR="3432810">
              <a:lnSpc>
                <a:spcPts val="1650"/>
              </a:lnSpc>
              <a:spcBef>
                <a:spcPts val="12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Sandra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Andrade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Santos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Assistente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Técnico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1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Administrativo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Suziane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Souza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dirty="0" sz="14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Nascimento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4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Analista</a:t>
            </a:r>
            <a:r>
              <a:rPr dirty="0" sz="1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Técnica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1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Pedagogia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140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</a:pPr>
            <a:r>
              <a:rPr dirty="0" u="sng" sz="95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9"/>
              </a:rPr>
              <a:t>ceosp@mpba.mp.br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950">
              <a:latin typeface="Arial"/>
              <a:cs typeface="Arial"/>
            </a:endParaRPr>
          </a:p>
          <a:p>
            <a:pPr marL="394970">
              <a:lnSpc>
                <a:spcPct val="100000"/>
              </a:lnSpc>
            </a:pPr>
            <a:r>
              <a:rPr dirty="0" sz="950">
                <a:solidFill>
                  <a:srgbClr val="FFFFFF"/>
                </a:solidFill>
                <a:latin typeface="Arial"/>
                <a:cs typeface="Arial"/>
              </a:rPr>
              <a:t>71</a:t>
            </a:r>
            <a:r>
              <a:rPr dirty="0" sz="95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50">
                <a:solidFill>
                  <a:srgbClr val="FFFFFF"/>
                </a:solidFill>
                <a:latin typeface="Arial"/>
                <a:cs typeface="Arial"/>
              </a:rPr>
              <a:t>3103-</a:t>
            </a:r>
            <a:r>
              <a:rPr dirty="0" sz="950" spc="-20">
                <a:solidFill>
                  <a:srgbClr val="FFFFFF"/>
                </a:solidFill>
                <a:latin typeface="Arial"/>
                <a:cs typeface="Arial"/>
              </a:rPr>
              <a:t>0381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950">
              <a:latin typeface="Arial"/>
              <a:cs typeface="Arial"/>
            </a:endParaRPr>
          </a:p>
          <a:p>
            <a:pPr marL="394970">
              <a:lnSpc>
                <a:spcPct val="100000"/>
              </a:lnSpc>
            </a:pPr>
            <a:r>
              <a:rPr dirty="0" sz="950">
                <a:solidFill>
                  <a:srgbClr val="FFFFFF"/>
                </a:solidFill>
                <a:latin typeface="Arial"/>
                <a:cs typeface="Arial"/>
              </a:rPr>
              <a:t>71</a:t>
            </a:r>
            <a:r>
              <a:rPr dirty="0" sz="95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50">
                <a:solidFill>
                  <a:srgbClr val="FFFFFF"/>
                </a:solidFill>
                <a:latin typeface="Arial"/>
                <a:cs typeface="Arial"/>
              </a:rPr>
              <a:t>3103-</a:t>
            </a:r>
            <a:r>
              <a:rPr dirty="0" sz="950" spc="-20">
                <a:solidFill>
                  <a:srgbClr val="FFFFFF"/>
                </a:solidFill>
                <a:latin typeface="Arial"/>
                <a:cs typeface="Arial"/>
              </a:rPr>
              <a:t>0382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950">
              <a:latin typeface="Arial"/>
              <a:cs typeface="Arial"/>
            </a:endParaRPr>
          </a:p>
          <a:p>
            <a:pPr marL="394970">
              <a:lnSpc>
                <a:spcPct val="100000"/>
              </a:lnSpc>
            </a:pPr>
            <a:r>
              <a:rPr dirty="0" sz="950">
                <a:solidFill>
                  <a:srgbClr val="FFFFFF"/>
                </a:solidFill>
                <a:latin typeface="Arial"/>
                <a:cs typeface="Arial"/>
              </a:rPr>
              <a:t>71</a:t>
            </a:r>
            <a:r>
              <a:rPr dirty="0" sz="95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50">
                <a:solidFill>
                  <a:srgbClr val="FFFFFF"/>
                </a:solidFill>
                <a:latin typeface="Arial"/>
                <a:cs typeface="Arial"/>
              </a:rPr>
              <a:t>3103-</a:t>
            </a:r>
            <a:r>
              <a:rPr dirty="0" sz="950" spc="-20">
                <a:solidFill>
                  <a:srgbClr val="FFFFFF"/>
                </a:solidFill>
                <a:latin typeface="Arial"/>
                <a:cs typeface="Arial"/>
              </a:rPr>
              <a:t>0383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950">
              <a:latin typeface="Arial"/>
              <a:cs typeface="Arial"/>
            </a:endParaRPr>
          </a:p>
          <a:p>
            <a:pPr marL="3270885">
              <a:lnSpc>
                <a:spcPts val="1435"/>
              </a:lnSpc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MINISTÉRIO</a:t>
            </a:r>
            <a:r>
              <a:rPr dirty="0" sz="1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PÚBLICO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dirty="0" sz="12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ESTADO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30" b="1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dirty="0" sz="12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BAHIA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2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MPBA</a:t>
            </a:r>
            <a:endParaRPr sz="1200">
              <a:latin typeface="Arial"/>
              <a:cs typeface="Arial"/>
            </a:endParaRPr>
          </a:p>
          <a:p>
            <a:pPr marL="3270885" marR="5080">
              <a:lnSpc>
                <a:spcPts val="1430"/>
              </a:lnSpc>
              <a:spcBef>
                <a:spcPts val="50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CENTRO</a:t>
            </a:r>
            <a:r>
              <a:rPr dirty="0" sz="12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APOIO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OPERACIONAL</a:t>
            </a:r>
            <a:r>
              <a:rPr dirty="0" sz="12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2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SEGURANÇA</a:t>
            </a:r>
            <a:r>
              <a:rPr dirty="0" sz="12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PÚBLICA</a:t>
            </a:r>
            <a:r>
              <a:rPr dirty="0" sz="12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2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DEFESA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dirty="0" sz="1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CEOSP</a:t>
            </a:r>
            <a:endParaRPr sz="1200">
              <a:latin typeface="Arial"/>
              <a:cs typeface="Arial"/>
            </a:endParaRPr>
          </a:p>
          <a:p>
            <a:pPr marL="3270885">
              <a:lnSpc>
                <a:spcPts val="1380"/>
              </a:lnSpc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5ª</a:t>
            </a:r>
            <a:r>
              <a:rPr dirty="0" sz="1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Avenida,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 nº</a:t>
            </a:r>
            <a:r>
              <a:rPr dirty="0" sz="12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750,</a:t>
            </a:r>
            <a:r>
              <a:rPr dirty="0" sz="12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sala</a:t>
            </a:r>
            <a:r>
              <a:rPr dirty="0" sz="12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129, CAB –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Salvador,</a:t>
            </a:r>
            <a:r>
              <a:rPr dirty="0" sz="12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BA</a:t>
            </a:r>
            <a:r>
              <a:rPr dirty="0" sz="12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Brasil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CEP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41.745-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</a:rPr>
              <a:t>004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2135" y="2459608"/>
            <a:ext cx="2891790" cy="5753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600" spc="-25">
                <a:solidFill>
                  <a:srgbClr val="FFFFFF"/>
                </a:solidFill>
              </a:rPr>
              <a:t>ENTREVISTA</a:t>
            </a:r>
            <a:endParaRPr sz="3600"/>
          </a:p>
        </p:txBody>
      </p:sp>
      <p:grpSp>
        <p:nvGrpSpPr>
          <p:cNvPr id="3" name="object 3" descr=""/>
          <p:cNvGrpSpPr/>
          <p:nvPr/>
        </p:nvGrpSpPr>
        <p:grpSpPr>
          <a:xfrm>
            <a:off x="314325" y="1409636"/>
            <a:ext cx="11235055" cy="5267960"/>
            <a:chOff x="314325" y="1409636"/>
            <a:chExt cx="11235055" cy="5267960"/>
          </a:xfrm>
        </p:grpSpPr>
        <p:sp>
          <p:nvSpPr>
            <p:cNvPr id="4" name="object 4" descr=""/>
            <p:cNvSpPr/>
            <p:nvPr/>
          </p:nvSpPr>
          <p:spPr>
            <a:xfrm>
              <a:off x="733425" y="3190875"/>
              <a:ext cx="5256530" cy="0"/>
            </a:xfrm>
            <a:custGeom>
              <a:avLst/>
              <a:gdLst/>
              <a:ahLst/>
              <a:cxnLst/>
              <a:rect l="l" t="t" r="r" b="b"/>
              <a:pathLst>
                <a:path w="5256530" h="0">
                  <a:moveTo>
                    <a:pt x="0" y="0"/>
                  </a:moveTo>
                  <a:lnTo>
                    <a:pt x="5256022" y="0"/>
                  </a:lnTo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15100" y="1409636"/>
              <a:ext cx="5034026" cy="495782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325" y="6219825"/>
              <a:ext cx="466725" cy="457200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441325" y="6360398"/>
            <a:ext cx="216535" cy="207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50"/>
              </a:lnSpc>
            </a:pPr>
            <a:r>
              <a:rPr dirty="0" sz="1400" spc="-25">
                <a:solidFill>
                  <a:srgbClr val="9F501D"/>
                </a:solidFill>
                <a:latin typeface="Calibri"/>
                <a:cs typeface="Calibri"/>
              </a:rPr>
              <a:t>04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550" y="19685"/>
            <a:ext cx="4669790" cy="518159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656455" algn="l"/>
              </a:tabLst>
            </a:pPr>
            <a:r>
              <a:rPr dirty="0" u="heavy" sz="3200" spc="-40">
                <a:uFill>
                  <a:solidFill>
                    <a:srgbClr val="9F501D"/>
                  </a:solidFill>
                </a:uFill>
              </a:rPr>
              <a:t>  </a:t>
            </a:r>
            <a:r>
              <a:rPr dirty="0" u="heavy" sz="3200" spc="-10">
                <a:uFill>
                  <a:solidFill>
                    <a:srgbClr val="9F501D"/>
                  </a:solidFill>
                </a:uFill>
              </a:rPr>
              <a:t>Entrevista</a:t>
            </a:r>
            <a:r>
              <a:rPr dirty="0" u="heavy" sz="3200">
                <a:uFill>
                  <a:solidFill>
                    <a:srgbClr val="9F501D"/>
                  </a:solidFill>
                </a:uFill>
              </a:rPr>
              <a:t>	</a:t>
            </a:r>
            <a:endParaRPr sz="3200"/>
          </a:p>
        </p:txBody>
      </p:sp>
      <p:sp>
        <p:nvSpPr>
          <p:cNvPr id="3" name="object 3" descr=""/>
          <p:cNvSpPr/>
          <p:nvPr/>
        </p:nvSpPr>
        <p:spPr>
          <a:xfrm>
            <a:off x="762000" y="3771900"/>
            <a:ext cx="3175" cy="2285365"/>
          </a:xfrm>
          <a:custGeom>
            <a:avLst/>
            <a:gdLst/>
            <a:ahLst/>
            <a:cxnLst/>
            <a:rect l="l" t="t" r="r" b="b"/>
            <a:pathLst>
              <a:path w="3175" h="2285365">
                <a:moveTo>
                  <a:pt x="3111" y="0"/>
                </a:moveTo>
                <a:lnTo>
                  <a:pt x="0" y="228478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1649075" y="3924300"/>
            <a:ext cx="0" cy="2486025"/>
          </a:xfrm>
          <a:custGeom>
            <a:avLst/>
            <a:gdLst/>
            <a:ahLst/>
            <a:cxnLst/>
            <a:rect l="l" t="t" r="r" b="b"/>
            <a:pathLst>
              <a:path w="0" h="2486025">
                <a:moveTo>
                  <a:pt x="0" y="0"/>
                </a:moveTo>
                <a:lnTo>
                  <a:pt x="0" y="2485898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3200400" y="666750"/>
            <a:ext cx="7772400" cy="895350"/>
          </a:xfrm>
          <a:prstGeom prst="rect">
            <a:avLst/>
          </a:prstGeom>
          <a:ln w="19050">
            <a:solidFill>
              <a:srgbClr val="9F501D"/>
            </a:solidFill>
          </a:ln>
        </p:spPr>
        <p:txBody>
          <a:bodyPr wrap="square" lIns="0" tIns="56515" rIns="0" bIns="0" rtlCol="0" vert="horz">
            <a:spAutoFit/>
          </a:bodyPr>
          <a:lstStyle/>
          <a:p>
            <a:pPr algn="just" marL="89535" marR="74930">
              <a:lnSpc>
                <a:spcPts val="1430"/>
              </a:lnSpc>
              <a:spcBef>
                <a:spcPts val="445"/>
              </a:spcBef>
            </a:pPr>
            <a:r>
              <a:rPr dirty="0" sz="1200">
                <a:latin typeface="Arial"/>
                <a:cs typeface="Arial"/>
              </a:rPr>
              <a:t>Entrevista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realizada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Rafael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Oliveira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Santos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Araujo,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Delegado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Polícia,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seu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pesquisa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dissertação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intitulada: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"Núcleo</a:t>
            </a:r>
            <a:r>
              <a:rPr dirty="0" sz="1200" spc="9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5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polícia</a:t>
            </a:r>
            <a:r>
              <a:rPr dirty="0" sz="1200" spc="8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restaurativa.</a:t>
            </a:r>
            <a:r>
              <a:rPr dirty="0" sz="1200" spc="7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Projeto</a:t>
            </a:r>
            <a:r>
              <a:rPr dirty="0" sz="1200" spc="10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6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intervenção</a:t>
            </a:r>
            <a:r>
              <a:rPr dirty="0" sz="1200" spc="8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na</a:t>
            </a:r>
            <a:r>
              <a:rPr dirty="0" sz="1200" spc="5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delegacia</a:t>
            </a:r>
            <a:r>
              <a:rPr dirty="0" sz="1200" spc="8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de</a:t>
            </a:r>
            <a:r>
              <a:rPr dirty="0" sz="1200" spc="6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polícia</a:t>
            </a:r>
            <a:r>
              <a:rPr dirty="0" sz="1200" spc="75" b="1">
                <a:latin typeface="Arial"/>
                <a:cs typeface="Arial"/>
              </a:rPr>
              <a:t> </a:t>
            </a:r>
            <a:r>
              <a:rPr dirty="0" sz="1200" spc="-25" b="1">
                <a:latin typeface="Arial"/>
                <a:cs typeface="Arial"/>
              </a:rPr>
              <a:t>de </a:t>
            </a:r>
            <a:r>
              <a:rPr dirty="0" sz="1200" spc="-10" b="1">
                <a:latin typeface="Arial"/>
                <a:cs typeface="Arial"/>
              </a:rPr>
              <a:t>Brumado"</a:t>
            </a:r>
            <a:r>
              <a:rPr dirty="0" sz="1200" spc="-1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algn="just" marL="89535">
              <a:lnSpc>
                <a:spcPct val="100000"/>
              </a:lnSpc>
              <a:spcBef>
                <a:spcPts val="385"/>
              </a:spcBef>
            </a:pPr>
            <a:r>
              <a:rPr dirty="0" sz="1200">
                <a:latin typeface="Arial"/>
                <a:cs typeface="Arial"/>
              </a:rPr>
              <a:t>Seja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bem-vindo(a)!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Acompanhe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entrevista!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2752725" y="914400"/>
            <a:ext cx="4445" cy="2513965"/>
          </a:xfrm>
          <a:custGeom>
            <a:avLst/>
            <a:gdLst/>
            <a:ahLst/>
            <a:cxnLst/>
            <a:rect l="l" t="t" r="r" b="b"/>
            <a:pathLst>
              <a:path w="4444" h="2513965">
                <a:moveTo>
                  <a:pt x="0" y="0"/>
                </a:moveTo>
                <a:lnTo>
                  <a:pt x="3937" y="2513584"/>
                </a:lnTo>
              </a:path>
            </a:pathLst>
          </a:custGeom>
          <a:ln w="57149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639550" y="666750"/>
            <a:ext cx="0" cy="2413000"/>
          </a:xfrm>
          <a:custGeom>
            <a:avLst/>
            <a:gdLst/>
            <a:ahLst/>
            <a:cxnLst/>
            <a:rect l="l" t="t" r="r" b="b"/>
            <a:pathLst>
              <a:path w="0" h="2413000">
                <a:moveTo>
                  <a:pt x="0" y="0"/>
                </a:moveTo>
                <a:lnTo>
                  <a:pt x="0" y="2412491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3108070" y="1617281"/>
            <a:ext cx="8276590" cy="254698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12700" marR="377825">
              <a:lnSpc>
                <a:spcPct val="102899"/>
              </a:lnSpc>
              <a:spcBef>
                <a:spcPts val="75"/>
              </a:spcBef>
            </a:pPr>
            <a:r>
              <a:rPr dirty="0" sz="1400" b="1">
                <a:latin typeface="Arial"/>
                <a:cs typeface="Arial"/>
              </a:rPr>
              <a:t>1.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Qual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é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principal</a:t>
            </a:r>
            <a:r>
              <a:rPr dirty="0" sz="1400" spc="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motivação</a:t>
            </a:r>
            <a:r>
              <a:rPr dirty="0" sz="1400" spc="-5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para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criação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do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Núcleo</a:t>
            </a:r>
            <a:r>
              <a:rPr dirty="0" sz="1400" spc="-5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Polícia</a:t>
            </a:r>
            <a:r>
              <a:rPr dirty="0" sz="1400" spc="-5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Restaurativa na</a:t>
            </a:r>
            <a:r>
              <a:rPr dirty="0" sz="1400" spc="-10" b="1">
                <a:latin typeface="Arial"/>
                <a:cs typeface="Arial"/>
              </a:rPr>
              <a:t> Delegacia Territorial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Brumado?</a:t>
            </a:r>
            <a:endParaRPr sz="1400">
              <a:latin typeface="Arial"/>
              <a:cs typeface="Arial"/>
            </a:endParaRPr>
          </a:p>
          <a:p>
            <a:pPr algn="just" marL="33655" marR="5080">
              <a:lnSpc>
                <a:spcPct val="100099"/>
              </a:lnSpc>
              <a:spcBef>
                <a:spcPts val="560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percepção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existe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significativo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espaço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adoção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boas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práticas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natureza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restaurativa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surge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partir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demandas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efetivamente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chegam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delegacia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frustração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instrumentos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dominantes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funcionamento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criminal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fundado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dogmática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distanciada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realidade.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Embora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Lei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Orgânica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preveja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competência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Civil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colaborar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resolução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conflitos,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realidade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14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atuação</a:t>
            </a:r>
            <a:r>
              <a:rPr dirty="0" sz="1200" spc="150">
                <a:latin typeface="Arial"/>
                <a:cs typeface="Arial"/>
              </a:rPr>
              <a:t>  </a:t>
            </a:r>
            <a:r>
              <a:rPr dirty="0" sz="1200" spc="-50">
                <a:latin typeface="Arial"/>
                <a:cs typeface="Arial"/>
              </a:rPr>
              <a:t>é </a:t>
            </a:r>
            <a:r>
              <a:rPr dirty="0" sz="1200">
                <a:latin typeface="Arial"/>
                <a:cs typeface="Arial"/>
              </a:rPr>
              <a:t>predominantemente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repressiva.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Esse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tradicional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insatisfatório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vítimas,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seletivo, </a:t>
            </a:r>
            <a:r>
              <a:rPr dirty="0" sz="1200">
                <a:latin typeface="Arial"/>
                <a:cs typeface="Arial"/>
              </a:rPr>
              <a:t>ineficiente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baseado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restrição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liberdade,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efeitos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deletérios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indivíduo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fator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criminógeno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na </a:t>
            </a:r>
            <a:r>
              <a:rPr dirty="0" sz="1200">
                <a:latin typeface="Arial"/>
                <a:cs typeface="Arial"/>
              </a:rPr>
              <a:t>sociedade,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apontam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importantes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pesquisadores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criminologia,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Zaffaroni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Luiz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Eduardo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Soares.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contexto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disseminação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medo,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quando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esforço da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mídia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dominante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pressionar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endurecimento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das </a:t>
            </a:r>
            <a:r>
              <a:rPr dirty="0" sz="1200">
                <a:latin typeface="Arial"/>
                <a:cs typeface="Arial"/>
              </a:rPr>
              <a:t>leis,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buscar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alternativas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movimento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inercial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resulta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incapacidade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ressocialização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criminalizado, </a:t>
            </a:r>
            <a:r>
              <a:rPr dirty="0" sz="1200">
                <a:latin typeface="Arial"/>
                <a:cs typeface="Arial"/>
              </a:rPr>
              <a:t>desmotivação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operadores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sentem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“enxugando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gelo”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deslegitimação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Justiça Criminal.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778" y="933277"/>
            <a:ext cx="1862294" cy="1938491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680719" y="2858706"/>
            <a:ext cx="1544955" cy="46291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73990" marR="5080" indent="-161925">
              <a:lnSpc>
                <a:spcPct val="102899"/>
              </a:lnSpc>
              <a:spcBef>
                <a:spcPts val="75"/>
              </a:spcBef>
            </a:pPr>
            <a:r>
              <a:rPr dirty="0" sz="1400" spc="-10" b="1">
                <a:latin typeface="Arial"/>
                <a:cs typeface="Arial"/>
              </a:rPr>
              <a:t>Dr.</a:t>
            </a:r>
            <a:r>
              <a:rPr dirty="0" sz="1400" spc="-6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Rafael</a:t>
            </a:r>
            <a:r>
              <a:rPr dirty="0" sz="1400" spc="-6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Oliveira </a:t>
            </a:r>
            <a:r>
              <a:rPr dirty="0" sz="1400" b="1">
                <a:latin typeface="Arial"/>
                <a:cs typeface="Arial"/>
              </a:rPr>
              <a:t>Santos</a:t>
            </a:r>
            <a:r>
              <a:rPr dirty="0" sz="1400" spc="-13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Araujo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53147" y="4800282"/>
            <a:ext cx="2041525" cy="8820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30"/>
              </a:spcBef>
            </a:pPr>
            <a:r>
              <a:rPr dirty="0" sz="1400" b="1">
                <a:latin typeface="Arial"/>
                <a:cs typeface="Arial"/>
              </a:rPr>
              <a:t>1.a.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Quais </a:t>
            </a:r>
            <a:r>
              <a:rPr dirty="0" sz="1400" spc="-10" b="1">
                <a:latin typeface="Arial"/>
                <a:cs typeface="Arial"/>
              </a:rPr>
              <a:t>problemas </a:t>
            </a:r>
            <a:r>
              <a:rPr dirty="0" sz="1400" b="1">
                <a:latin typeface="Arial"/>
                <a:cs typeface="Arial"/>
              </a:rPr>
              <a:t>específicos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no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sistema </a:t>
            </a:r>
            <a:r>
              <a:rPr dirty="0" sz="1400" b="1">
                <a:latin typeface="Arial"/>
                <a:cs typeface="Arial"/>
              </a:rPr>
              <a:t>de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justiça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criminal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spc="-20" b="1">
                <a:latin typeface="Arial"/>
                <a:cs typeface="Arial"/>
              </a:rPr>
              <a:t>atual </a:t>
            </a:r>
            <a:r>
              <a:rPr dirty="0" sz="1400" b="1">
                <a:latin typeface="Arial"/>
                <a:cs typeface="Arial"/>
              </a:rPr>
              <a:t>o projeto</a:t>
            </a:r>
            <a:r>
              <a:rPr dirty="0" sz="1400" spc="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visa</a:t>
            </a:r>
            <a:r>
              <a:rPr dirty="0" sz="1400" spc="-6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abordar?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816350" y="4519231"/>
            <a:ext cx="7272020" cy="16687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99800"/>
              </a:lnSpc>
              <a:spcBef>
                <a:spcPts val="105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enfrentar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exclusão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protagonistas,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sensação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ausência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percepção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por </a:t>
            </a:r>
            <a:r>
              <a:rPr dirty="0" sz="1200">
                <a:latin typeface="Arial"/>
                <a:cs typeface="Arial"/>
              </a:rPr>
              <a:t>parte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envolvidos,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vitimização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secundária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estigmatização,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fenômenos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presentes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criminal.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oferecer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que,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desde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chegada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cidadão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delegacia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— </a:t>
            </a:r>
            <a:r>
              <a:rPr dirty="0" sz="1200">
                <a:latin typeface="Arial"/>
                <a:cs typeface="Arial"/>
              </a:rPr>
              <a:t>geralmente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condição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vulnerabilidade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emocional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—,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proporcione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atendimento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qualificado, </a:t>
            </a:r>
            <a:r>
              <a:rPr dirty="0" sz="1200">
                <a:latin typeface="Arial"/>
                <a:cs typeface="Arial"/>
              </a:rPr>
              <a:t>fundamentado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práticas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minimizem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riscos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vitimização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secundária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afetados.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 </a:t>
            </a:r>
            <a:r>
              <a:rPr dirty="0" sz="1200" spc="-10">
                <a:latin typeface="Arial"/>
                <a:cs typeface="Arial"/>
              </a:rPr>
              <a:t>longo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restaurativo,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procuramos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construir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visão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realista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justo,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dificilmente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alcança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efetivamente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sem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envolvidos,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desenvolvendo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supere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imobilidade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instrumentalização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interessados,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proporcionando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ambiente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eles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encontrarem,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medida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possível,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soluções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sustentáveis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situações que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prejudicaram.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3471926" y="4814951"/>
            <a:ext cx="6985" cy="916940"/>
          </a:xfrm>
          <a:custGeom>
            <a:avLst/>
            <a:gdLst/>
            <a:ahLst/>
            <a:cxnLst/>
            <a:rect l="l" t="t" r="r" b="b"/>
            <a:pathLst>
              <a:path w="6985" h="916939">
                <a:moveTo>
                  <a:pt x="0" y="0"/>
                </a:moveTo>
                <a:lnTo>
                  <a:pt x="6731" y="916343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5234051" y="6405562"/>
            <a:ext cx="3242310" cy="16510"/>
          </a:xfrm>
          <a:custGeom>
            <a:avLst/>
            <a:gdLst/>
            <a:ahLst/>
            <a:cxnLst/>
            <a:rect l="l" t="t" r="r" b="b"/>
            <a:pathLst>
              <a:path w="3242309" h="16510">
                <a:moveTo>
                  <a:pt x="0" y="16001"/>
                </a:moveTo>
                <a:lnTo>
                  <a:pt x="3242309" y="0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5234051" y="4300601"/>
            <a:ext cx="3242310" cy="16510"/>
          </a:xfrm>
          <a:custGeom>
            <a:avLst/>
            <a:gdLst/>
            <a:ahLst/>
            <a:cxnLst/>
            <a:rect l="l" t="t" r="r" b="b"/>
            <a:pathLst>
              <a:path w="3242309" h="16510">
                <a:moveTo>
                  <a:pt x="0" y="16001"/>
                </a:moveTo>
                <a:lnTo>
                  <a:pt x="3242309" y="0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439737" y="6357223"/>
            <a:ext cx="216535" cy="207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50"/>
              </a:lnSpc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05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40739" y="311467"/>
            <a:ext cx="6489065" cy="25888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763905">
              <a:lnSpc>
                <a:spcPct val="102899"/>
              </a:lnSpc>
              <a:spcBef>
                <a:spcPts val="75"/>
              </a:spcBef>
            </a:pPr>
            <a:r>
              <a:rPr dirty="0" sz="1400" b="1">
                <a:latin typeface="Arial"/>
                <a:cs typeface="Arial"/>
              </a:rPr>
              <a:t>2.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Como</a:t>
            </a:r>
            <a:r>
              <a:rPr dirty="0" sz="1400" spc="-8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Justiça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Restaurativa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é</a:t>
            </a:r>
            <a:r>
              <a:rPr dirty="0" sz="1400" spc="-8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definida</a:t>
            </a:r>
            <a:r>
              <a:rPr dirty="0" sz="1400" spc="-8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e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diferenciada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do</a:t>
            </a:r>
            <a:r>
              <a:rPr dirty="0" sz="1400" spc="-8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sistema </a:t>
            </a:r>
            <a:r>
              <a:rPr dirty="0" sz="1400" b="1">
                <a:latin typeface="Arial"/>
                <a:cs typeface="Arial"/>
              </a:rPr>
              <a:t>tradicional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</a:t>
            </a:r>
            <a:r>
              <a:rPr dirty="0" sz="1400" spc="-5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justiça</a:t>
            </a:r>
            <a:r>
              <a:rPr dirty="0" sz="1400" spc="-5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criminal</a:t>
            </a:r>
            <a:r>
              <a:rPr dirty="0" sz="1400" spc="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no</a:t>
            </a:r>
            <a:r>
              <a:rPr dirty="0" sz="1400" spc="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contexto</a:t>
            </a:r>
            <a:r>
              <a:rPr dirty="0" sz="1400" spc="-6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do</a:t>
            </a:r>
            <a:r>
              <a:rPr dirty="0" sz="1400" spc="1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projeto?</a:t>
            </a:r>
            <a:endParaRPr sz="1400">
              <a:latin typeface="Arial"/>
              <a:cs typeface="Arial"/>
            </a:endParaRPr>
          </a:p>
          <a:p>
            <a:pPr algn="just" marL="147320" marR="5080">
              <a:lnSpc>
                <a:spcPct val="100099"/>
              </a:lnSpc>
              <a:spcBef>
                <a:spcPts val="890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 Restaurativa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concebida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base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ser </a:t>
            </a:r>
            <a:r>
              <a:rPr dirty="0" sz="1200">
                <a:latin typeface="Arial"/>
                <a:cs typeface="Arial"/>
              </a:rPr>
              <a:t>integrado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retributivo.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 que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Leonardo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Sicca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chama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dupla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entrada.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JR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surge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perplexidades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retributivo,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baseia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 punição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e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confisco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conflito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alijando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processo.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Assim,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possibilita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elaboração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3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responsabilização</a:t>
            </a:r>
            <a:r>
              <a:rPr dirty="0" sz="1200" spc="3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realista,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através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3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construção </a:t>
            </a:r>
            <a:r>
              <a:rPr dirty="0" sz="1200">
                <a:latin typeface="Arial"/>
                <a:cs typeface="Arial"/>
              </a:rPr>
              <a:t>coletiva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justo,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termo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Howard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Zehr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e,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Brasil,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Petronella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Boonen. Nesse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contexto,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acordo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possibilidades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cada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caso,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participam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protagonistas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situação,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diria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Nils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Christie,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"proprietários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conflito":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efetivamente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envolvidos,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sejam </a:t>
            </a:r>
            <a:r>
              <a:rPr dirty="0" sz="1200">
                <a:latin typeface="Arial"/>
                <a:cs typeface="Arial"/>
              </a:rPr>
              <a:t>vítimas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ofensores,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afetados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comunidade.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certa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Juizados </a:t>
            </a:r>
            <a:r>
              <a:rPr dirty="0" sz="1200">
                <a:latin typeface="Arial"/>
                <a:cs typeface="Arial"/>
              </a:rPr>
              <a:t>Especiais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esboçavam,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cultura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jurídica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dominante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minou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experiência,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reproduzindo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formalidades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processo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tradicional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expediente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deveria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ter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outra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feição.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37260" y="3344481"/>
            <a:ext cx="6391910" cy="2776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1060450">
              <a:lnSpc>
                <a:spcPct val="102899"/>
              </a:lnSpc>
              <a:spcBef>
                <a:spcPts val="75"/>
              </a:spcBef>
            </a:pPr>
            <a:r>
              <a:rPr dirty="0" sz="1400" b="1">
                <a:latin typeface="Arial"/>
                <a:cs typeface="Arial"/>
              </a:rPr>
              <a:t>2.a.</a:t>
            </a:r>
            <a:r>
              <a:rPr dirty="0" sz="1400" spc="3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Quais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são</a:t>
            </a:r>
            <a:r>
              <a:rPr dirty="0" sz="1400" spc="-8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as principais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críticas</a:t>
            </a:r>
            <a:r>
              <a:rPr dirty="0" sz="1400" spc="-7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ao</a:t>
            </a:r>
            <a:r>
              <a:rPr dirty="0" sz="1400" spc="-8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sistema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tradicional</a:t>
            </a:r>
            <a:r>
              <a:rPr dirty="0" sz="1400" spc="15" b="1">
                <a:latin typeface="Arial"/>
                <a:cs typeface="Arial"/>
              </a:rPr>
              <a:t> </a:t>
            </a:r>
            <a:r>
              <a:rPr dirty="0" sz="1400" spc="-25" b="1">
                <a:latin typeface="Arial"/>
                <a:cs typeface="Arial"/>
              </a:rPr>
              <a:t>que </a:t>
            </a:r>
            <a:r>
              <a:rPr dirty="0" sz="1400" b="1">
                <a:latin typeface="Arial"/>
                <a:cs typeface="Arial"/>
              </a:rPr>
              <a:t>levaram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ao</a:t>
            </a:r>
            <a:r>
              <a:rPr dirty="0" sz="1400" spc="1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desenvolvimento</a:t>
            </a:r>
            <a:r>
              <a:rPr dirty="0" sz="1400" spc="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da</a:t>
            </a:r>
            <a:r>
              <a:rPr dirty="0" sz="1400" spc="-6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Justiça</a:t>
            </a:r>
            <a:r>
              <a:rPr dirty="0" sz="1400" spc="1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Restaurativa?</a:t>
            </a:r>
            <a:endParaRPr sz="1400">
              <a:latin typeface="Arial"/>
              <a:cs typeface="Arial"/>
            </a:endParaRPr>
          </a:p>
          <a:p>
            <a:pPr algn="just" marL="168275" marR="5080">
              <a:lnSpc>
                <a:spcPct val="100000"/>
              </a:lnSpc>
              <a:spcBef>
                <a:spcPts val="940"/>
              </a:spcBef>
            </a:pP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principais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críticas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são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aquelas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perplexidades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vivenciadas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todos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entram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em </a:t>
            </a:r>
            <a:r>
              <a:rPr dirty="0" sz="1200">
                <a:latin typeface="Arial"/>
                <a:cs typeface="Arial"/>
              </a:rPr>
              <a:t>contato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 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enfrentadas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diuturnamente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operadores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direito.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Por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crente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seja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paradigma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retributivo,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difícil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negar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prisão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fator </a:t>
            </a:r>
            <a:r>
              <a:rPr dirty="0" sz="1200">
                <a:latin typeface="Arial"/>
                <a:cs typeface="Arial"/>
              </a:rPr>
              <a:t>criminógeno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sociedade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ressocialização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atingida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meio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dela.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Além </a:t>
            </a:r>
            <a:r>
              <a:rPr dirty="0" sz="1200">
                <a:latin typeface="Arial"/>
                <a:cs typeface="Arial"/>
              </a:rPr>
              <a:t>disso,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reduzir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vítima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“testemunha”,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mero fornecedor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informações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duelo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empreende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autor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distorção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não </a:t>
            </a:r>
            <a:r>
              <a:rPr dirty="0" sz="1200">
                <a:latin typeface="Arial"/>
                <a:cs typeface="Arial"/>
              </a:rPr>
              <a:t>atende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muitas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vezes,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revitimiza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aquele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deveria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receber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total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atenção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Estado: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vítima.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solene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burocratização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procedimentos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apaga</a:t>
            </a:r>
            <a:r>
              <a:rPr dirty="0" sz="1200" spc="11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participação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dos </a:t>
            </a:r>
            <a:r>
              <a:rPr dirty="0" sz="1200">
                <a:latin typeface="Arial"/>
                <a:cs typeface="Arial"/>
              </a:rPr>
              <a:t>envolvidos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obstaculariza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construção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sentimento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todos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os </a:t>
            </a:r>
            <a:r>
              <a:rPr dirty="0" sz="1200">
                <a:latin typeface="Arial"/>
                <a:cs typeface="Arial"/>
              </a:rPr>
              <a:t>envolvidos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conflito,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revela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simbólica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sofrem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consequente </a:t>
            </a:r>
            <a:r>
              <a:rPr dirty="0" sz="1200">
                <a:latin typeface="Arial"/>
                <a:cs typeface="Arial"/>
              </a:rPr>
              <a:t>perda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capital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social,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diria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Pierre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Bourdieu.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Neste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sentido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recente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possibilidade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acordo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persecução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(ANPP)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muito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vindo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abre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horizonte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43876" y="1938401"/>
            <a:ext cx="17780" cy="4230370"/>
          </a:xfrm>
          <a:custGeom>
            <a:avLst/>
            <a:gdLst/>
            <a:ahLst/>
            <a:cxnLst/>
            <a:rect l="l" t="t" r="r" b="b"/>
            <a:pathLst>
              <a:path w="17779" h="4230370">
                <a:moveTo>
                  <a:pt x="0" y="0"/>
                </a:moveTo>
                <a:lnTo>
                  <a:pt x="17652" y="4230204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2224151" y="3176651"/>
            <a:ext cx="3242310" cy="16510"/>
          </a:xfrm>
          <a:custGeom>
            <a:avLst/>
            <a:gdLst/>
            <a:ahLst/>
            <a:cxnLst/>
            <a:rect l="l" t="t" r="r" b="b"/>
            <a:pathLst>
              <a:path w="3242310" h="16510">
                <a:moveTo>
                  <a:pt x="0" y="16001"/>
                </a:moveTo>
                <a:lnTo>
                  <a:pt x="3242310" y="0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2233676" y="6376987"/>
            <a:ext cx="3242310" cy="16510"/>
          </a:xfrm>
          <a:custGeom>
            <a:avLst/>
            <a:gdLst/>
            <a:ahLst/>
            <a:cxnLst/>
            <a:rect l="l" t="t" r="r" b="b"/>
            <a:pathLst>
              <a:path w="3242310" h="16510">
                <a:moveTo>
                  <a:pt x="0" y="16001"/>
                </a:moveTo>
                <a:lnTo>
                  <a:pt x="3242310" y="0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" y="6238875"/>
            <a:ext cx="466725" cy="466725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042275" y="2351722"/>
            <a:ext cx="3500120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criação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resolução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conflitos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voltado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centralmente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042275" y="2714625"/>
            <a:ext cx="35001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74725" algn="l"/>
                <a:tab pos="1363980" algn="l"/>
                <a:tab pos="1990089" algn="l"/>
                <a:tab pos="2420620" algn="l"/>
                <a:tab pos="3315335" algn="l"/>
              </a:tabLst>
            </a:pPr>
            <a:r>
              <a:rPr dirty="0" sz="1200" spc="-10">
                <a:latin typeface="Arial"/>
                <a:cs typeface="Arial"/>
              </a:rPr>
              <a:t>intervenção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em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crimes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que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dependem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042275" y="2895853"/>
            <a:ext cx="3502025" cy="76200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12700" marR="5080">
              <a:lnSpc>
                <a:spcPct val="100800"/>
              </a:lnSpc>
              <a:spcBef>
                <a:spcPts val="85"/>
              </a:spcBef>
            </a:pPr>
            <a:r>
              <a:rPr dirty="0" sz="1200">
                <a:latin typeface="Arial"/>
                <a:cs typeface="Arial"/>
              </a:rPr>
              <a:t>representação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criminal,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restrito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campo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ordenamento</a:t>
            </a:r>
            <a:r>
              <a:rPr dirty="0" sz="1200" spc="3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vigor</a:t>
            </a:r>
            <a:r>
              <a:rPr dirty="0" sz="1200" spc="4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3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proíbe</a:t>
            </a:r>
            <a:r>
              <a:rPr dirty="0" sz="1200" spc="4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 </a:t>
            </a:r>
            <a:r>
              <a:rPr dirty="0" sz="1200">
                <a:latin typeface="Arial"/>
                <a:cs typeface="Arial"/>
              </a:rPr>
              <a:t>maior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protagonismo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envolvidos.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Trata-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8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devolva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conflito</a:t>
            </a:r>
            <a:r>
              <a:rPr dirty="0" sz="1200" spc="43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às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vítimas,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042275" y="3630295"/>
            <a:ext cx="35001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1380" algn="l"/>
                <a:tab pos="2012950" algn="l"/>
                <a:tab pos="2410460" algn="l"/>
                <a:tab pos="3315335" algn="l"/>
              </a:tabLst>
            </a:pPr>
            <a:r>
              <a:rPr dirty="0" sz="1200" spc="-10">
                <a:latin typeface="Arial"/>
                <a:cs typeface="Arial"/>
              </a:rPr>
              <a:t>utilizando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metodologias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facilitação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8042275" y="3811523"/>
            <a:ext cx="35001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comunicação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resolução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conflitos,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042275" y="3992181"/>
            <a:ext cx="3500120" cy="40005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40"/>
              </a:spcBef>
            </a:pPr>
            <a:r>
              <a:rPr dirty="0" sz="1200">
                <a:latin typeface="Arial"/>
                <a:cs typeface="Arial"/>
              </a:rPr>
              <a:t>terceiro</a:t>
            </a:r>
            <a:r>
              <a:rPr dirty="0" sz="1200" spc="3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agente,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facilitador,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procura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atuar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forma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menos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invasiva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possível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construção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042275" y="4364291"/>
            <a:ext cx="349313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8369" algn="l"/>
                <a:tab pos="1269365" algn="l"/>
                <a:tab pos="1871980" algn="l"/>
                <a:tab pos="2390775" algn="l"/>
                <a:tab pos="2724150" algn="l"/>
              </a:tabLst>
            </a:pPr>
            <a:r>
              <a:rPr dirty="0" sz="1200" spc="-10">
                <a:latin typeface="Arial"/>
                <a:cs typeface="Arial"/>
              </a:rPr>
              <a:t>sentimento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justiça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0">
                <a:latin typeface="Arial"/>
                <a:cs typeface="Arial"/>
              </a:rPr>
              <a:t>entre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envolvidos,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8042275" y="4545965"/>
            <a:ext cx="34988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procedimento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obrigatoriamente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8042275" y="4727194"/>
            <a:ext cx="3502025" cy="389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acompanhando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homologado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Judiciário,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ditará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balizas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quais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proporcionarão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um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042275" y="5098732"/>
            <a:ext cx="349948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2990" algn="l"/>
                <a:tab pos="2002789" algn="l"/>
                <a:tab pos="2386965" algn="l"/>
                <a:tab pos="2854960" algn="l"/>
                <a:tab pos="3322954" algn="l"/>
              </a:tabLst>
            </a:pPr>
            <a:r>
              <a:rPr dirty="0" sz="1200" spc="-10">
                <a:latin typeface="Arial"/>
                <a:cs typeface="Arial"/>
              </a:rPr>
              <a:t>atendimento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qualificado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ao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que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não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042275" y="5279961"/>
            <a:ext cx="3500120" cy="57150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necessidades</a:t>
            </a:r>
            <a:r>
              <a:rPr dirty="0" sz="1200" spc="3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concretas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</a:t>
            </a:r>
            <a:r>
              <a:rPr dirty="0" sz="1200" spc="2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diante</a:t>
            </a:r>
            <a:r>
              <a:rPr dirty="0" sz="1200" spc="22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do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ocorreu.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ainda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efeito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desejado,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fortalecimento</a:t>
            </a:r>
            <a:r>
              <a:rPr dirty="0" sz="1200" spc="4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3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cultura</a:t>
            </a:r>
            <a:r>
              <a:rPr dirty="0" sz="1200" spc="3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institucional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mais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042275" y="5823584"/>
            <a:ext cx="350075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7750" algn="l"/>
                <a:tab pos="1341120" algn="l"/>
                <a:tab pos="2472055" algn="l"/>
                <a:tab pos="2926080" algn="l"/>
              </a:tabLst>
            </a:pPr>
            <a:r>
              <a:rPr dirty="0" sz="1200" spc="-10">
                <a:latin typeface="Arial"/>
                <a:cs typeface="Arial"/>
              </a:rPr>
              <a:t>humanizada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estreitamento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dos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vínculos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042275" y="6014402"/>
            <a:ext cx="3497579" cy="3905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comunitários,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 tendem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esgarçados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intervenção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tradicional.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547687" y="2071751"/>
            <a:ext cx="6985" cy="2739390"/>
          </a:xfrm>
          <a:custGeom>
            <a:avLst/>
            <a:gdLst/>
            <a:ahLst/>
            <a:cxnLst/>
            <a:rect l="l" t="t" r="r" b="b"/>
            <a:pathLst>
              <a:path w="6984" h="2739390">
                <a:moveTo>
                  <a:pt x="0" y="0"/>
                </a:moveTo>
                <a:lnTo>
                  <a:pt x="6819" y="2738882"/>
                </a:lnTo>
              </a:path>
            </a:pathLst>
          </a:custGeom>
          <a:ln w="12699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1949176" y="2957576"/>
            <a:ext cx="6985" cy="2739390"/>
          </a:xfrm>
          <a:custGeom>
            <a:avLst/>
            <a:gdLst/>
            <a:ahLst/>
            <a:cxnLst/>
            <a:rect l="l" t="t" r="r" b="b"/>
            <a:pathLst>
              <a:path w="6984" h="2739390">
                <a:moveTo>
                  <a:pt x="0" y="0"/>
                </a:moveTo>
                <a:lnTo>
                  <a:pt x="6730" y="2738856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8043926" y="160591"/>
            <a:ext cx="347726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4970" algn="l"/>
                <a:tab pos="693420" algn="l"/>
                <a:tab pos="1557020" algn="l"/>
                <a:tab pos="2268220" algn="l"/>
                <a:tab pos="2989580" algn="l"/>
              </a:tabLst>
            </a:pPr>
            <a:r>
              <a:rPr dirty="0" sz="1200" spc="-25">
                <a:latin typeface="Arial"/>
                <a:cs typeface="Arial"/>
              </a:rPr>
              <a:t>de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0">
                <a:latin typeface="Arial"/>
                <a:cs typeface="Arial"/>
              </a:rPr>
              <a:t>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Ministério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Público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exercer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10">
                <a:latin typeface="Arial"/>
                <a:cs typeface="Arial"/>
              </a:rPr>
              <a:t>grande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8043926" y="341947"/>
            <a:ext cx="346964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protagonismo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esforços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desburocratização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7916291" y="523303"/>
            <a:ext cx="3606165" cy="16535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39700" marR="5080">
              <a:lnSpc>
                <a:spcPct val="100400"/>
              </a:lnSpc>
              <a:spcBef>
                <a:spcPts val="95"/>
              </a:spcBef>
            </a:pP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21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204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valorização</a:t>
            </a:r>
            <a:r>
              <a:rPr dirty="0" sz="1200" spc="2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vítima.</a:t>
            </a:r>
            <a:r>
              <a:rPr dirty="0" sz="1200" spc="21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Existem </a:t>
            </a:r>
            <a:r>
              <a:rPr dirty="0" sz="1200">
                <a:latin typeface="Arial"/>
                <a:cs typeface="Arial"/>
              </a:rPr>
              <a:t>experiências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interessantes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Brasil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processos </a:t>
            </a:r>
            <a:r>
              <a:rPr dirty="0" sz="1200">
                <a:latin typeface="Arial"/>
                <a:cs typeface="Arial"/>
              </a:rPr>
              <a:t>restaurativos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diversos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crimes,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até </a:t>
            </a:r>
            <a:r>
              <a:rPr dirty="0" sz="1200">
                <a:latin typeface="Arial"/>
                <a:cs typeface="Arial"/>
              </a:rPr>
              <a:t>homicídio</a:t>
            </a:r>
            <a:r>
              <a:rPr dirty="0" sz="1200" spc="4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culposo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trânsito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possibilitados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por </a:t>
            </a:r>
            <a:r>
              <a:rPr dirty="0" sz="1200">
                <a:latin typeface="Arial"/>
                <a:cs typeface="Arial"/>
              </a:rPr>
              <a:t>este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novo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instituto.</a:t>
            </a:r>
            <a:endParaRPr sz="1200">
              <a:latin typeface="Arial"/>
              <a:cs typeface="Arial"/>
            </a:endParaRPr>
          </a:p>
          <a:p>
            <a:pPr marL="187325">
              <a:lnSpc>
                <a:spcPts val="1150"/>
              </a:lnSpc>
              <a:tabLst>
                <a:tab pos="3481704" algn="l"/>
              </a:tabLst>
            </a:pPr>
            <a:r>
              <a:rPr dirty="0" u="heavy" sz="1200">
                <a:uFill>
                  <a:solidFill>
                    <a:srgbClr val="9F501D"/>
                  </a:solidFill>
                </a:uFill>
                <a:latin typeface="Arial"/>
                <a:cs typeface="Arial"/>
              </a:rPr>
              <a:t>	</a:t>
            </a:r>
            <a:endParaRPr sz="1200">
              <a:latin typeface="Arial"/>
              <a:cs typeface="Arial"/>
            </a:endParaRPr>
          </a:p>
          <a:p>
            <a:pPr marL="12700" marR="175895">
              <a:lnSpc>
                <a:spcPct val="102899"/>
              </a:lnSpc>
              <a:spcBef>
                <a:spcPts val="985"/>
              </a:spcBef>
            </a:pPr>
            <a:r>
              <a:rPr dirty="0" sz="1400" b="1">
                <a:latin typeface="Arial"/>
                <a:cs typeface="Arial"/>
              </a:rPr>
              <a:t>3.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Quais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são</a:t>
            </a:r>
            <a:r>
              <a:rPr dirty="0" sz="1400" spc="-8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os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objetivos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específicos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spc="-35" b="1">
                <a:latin typeface="Arial"/>
                <a:cs typeface="Arial"/>
              </a:rPr>
              <a:t>do </a:t>
            </a:r>
            <a:r>
              <a:rPr dirty="0" sz="1400" b="1">
                <a:latin typeface="Arial"/>
                <a:cs typeface="Arial"/>
              </a:rPr>
              <a:t>projeto</a:t>
            </a:r>
            <a:r>
              <a:rPr dirty="0" sz="1400" spc="-6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</a:t>
            </a:r>
            <a:r>
              <a:rPr dirty="0" sz="1400" spc="-6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intervenção</a:t>
            </a:r>
            <a:r>
              <a:rPr dirty="0" sz="1400" spc="1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proposto?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11872976" y="290575"/>
            <a:ext cx="6985" cy="910590"/>
          </a:xfrm>
          <a:custGeom>
            <a:avLst/>
            <a:gdLst/>
            <a:ahLst/>
            <a:cxnLst/>
            <a:rect l="l" t="t" r="r" b="b"/>
            <a:pathLst>
              <a:path w="6984" h="910590">
                <a:moveTo>
                  <a:pt x="0" y="0"/>
                </a:moveTo>
                <a:lnTo>
                  <a:pt x="6730" y="910082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439737" y="6357223"/>
            <a:ext cx="216535" cy="207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50"/>
              </a:lnSpc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06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174615" y="1651317"/>
            <a:ext cx="6323965" cy="30187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just" marL="12700" marR="5080">
              <a:lnSpc>
                <a:spcPct val="100099"/>
              </a:lnSpc>
              <a:spcBef>
                <a:spcPts val="125"/>
              </a:spcBef>
            </a:pP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metodologia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central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círculos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restaurativos,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tem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sido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maior </a:t>
            </a:r>
            <a:r>
              <a:rPr dirty="0" sz="1400">
                <a:latin typeface="Arial"/>
                <a:cs typeface="Arial"/>
              </a:rPr>
              <a:t>difusão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Brasil.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Ela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busca,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após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acolhimento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das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necessidades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vítima,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2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procedimento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fundado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</a:t>
            </a:r>
            <a:r>
              <a:rPr dirty="0" sz="1400" spc="3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voluntariedade,</a:t>
            </a:r>
            <a:r>
              <a:rPr dirty="0" sz="1400" spc="3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ouvir</a:t>
            </a:r>
            <a:r>
              <a:rPr dirty="0" sz="1400" spc="3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3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pessoas</a:t>
            </a:r>
            <a:r>
              <a:rPr dirty="0" sz="1400" spc="2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6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ela </a:t>
            </a:r>
            <a:r>
              <a:rPr dirty="0" sz="1400">
                <a:latin typeface="Arial"/>
                <a:cs typeface="Arial"/>
              </a:rPr>
              <a:t>indique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como fonte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apoio.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Vale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ressaltar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comunidade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apoio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apenas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14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convidada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5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ofensor,</a:t>
            </a:r>
            <a:r>
              <a:rPr dirty="0" sz="1400" spc="15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15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sessão</a:t>
            </a:r>
            <a:r>
              <a:rPr dirty="0" sz="1400" spc="13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individual,</a:t>
            </a:r>
            <a:r>
              <a:rPr dirty="0" sz="1400" spc="13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aceitar</a:t>
            </a:r>
            <a:r>
              <a:rPr dirty="0" sz="1400" spc="14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participar</a:t>
            </a:r>
            <a:r>
              <a:rPr dirty="0" sz="1400" spc="160">
                <a:latin typeface="Arial"/>
                <a:cs typeface="Arial"/>
              </a:rPr>
              <a:t>  </a:t>
            </a:r>
            <a:r>
              <a:rPr dirty="0" sz="1400" spc="-25">
                <a:latin typeface="Arial"/>
                <a:cs typeface="Arial"/>
              </a:rPr>
              <a:t>do </a:t>
            </a:r>
            <a:r>
              <a:rPr dirty="0" sz="1400">
                <a:latin typeface="Arial"/>
                <a:cs typeface="Arial"/>
              </a:rPr>
              <a:t>procedimento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restaurativo.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Após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certificar-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ele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confirma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prática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da </a:t>
            </a:r>
            <a:r>
              <a:rPr dirty="0" sz="1400">
                <a:latin typeface="Arial"/>
                <a:cs typeface="Arial"/>
              </a:rPr>
              <a:t>conduta</a:t>
            </a:r>
            <a:r>
              <a:rPr dirty="0" sz="1400" spc="3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tipificada,</a:t>
            </a:r>
            <a:r>
              <a:rPr dirty="0" sz="1400" spc="3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mesmo</a:t>
            </a:r>
            <a:r>
              <a:rPr dirty="0" sz="1400" spc="3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3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3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apresente</a:t>
            </a:r>
            <a:r>
              <a:rPr dirty="0" sz="1400" spc="3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sob</a:t>
            </a:r>
            <a:r>
              <a:rPr dirty="0" sz="1400" spc="3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sua</a:t>
            </a:r>
            <a:r>
              <a:rPr dirty="0" sz="1400" spc="3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própria</a:t>
            </a:r>
            <a:r>
              <a:rPr dirty="0" sz="1400" spc="3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perspectiva,</a:t>
            </a:r>
            <a:r>
              <a:rPr dirty="0" sz="1400" spc="380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é </a:t>
            </a:r>
            <a:r>
              <a:rPr dirty="0" sz="1400">
                <a:latin typeface="Arial"/>
                <a:cs typeface="Arial"/>
              </a:rPr>
              <a:t>possível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iniciar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efetivamente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procedimento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terá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diversos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momentos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até </a:t>
            </a:r>
            <a:r>
              <a:rPr dirty="0" sz="1400">
                <a:latin typeface="Arial"/>
                <a:cs typeface="Arial"/>
              </a:rPr>
              <a:t>desembocar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círculo.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Note-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este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requisito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imprescindível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</a:t>
            </a:r>
            <a:r>
              <a:rPr dirty="0" sz="1400" spc="17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busca </a:t>
            </a:r>
            <a:r>
              <a:rPr dirty="0" sz="1400">
                <a:latin typeface="Arial"/>
                <a:cs typeface="Arial"/>
              </a:rPr>
              <a:t>pela</a:t>
            </a:r>
            <a:r>
              <a:rPr dirty="0" sz="1400" spc="3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minimização</a:t>
            </a:r>
            <a:r>
              <a:rPr dirty="0" sz="1400" spc="3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3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riscos</a:t>
            </a:r>
            <a:r>
              <a:rPr dirty="0" sz="1400" spc="4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3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vitimização</a:t>
            </a:r>
            <a:r>
              <a:rPr dirty="0" sz="1400" spc="3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secundária.</a:t>
            </a:r>
            <a:r>
              <a:rPr dirty="0" sz="1400" spc="3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Caso</a:t>
            </a:r>
            <a:r>
              <a:rPr dirty="0" sz="1400" spc="3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3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autor</a:t>
            </a:r>
            <a:r>
              <a:rPr dirty="0" sz="1400" spc="38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não </a:t>
            </a:r>
            <a:r>
              <a:rPr dirty="0" sz="1400">
                <a:latin typeface="Arial"/>
                <a:cs typeface="Arial"/>
              </a:rPr>
              <a:t>demonstre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tal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disponibilidade,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procedimento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iniciado,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impedindo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>
                <a:latin typeface="Arial"/>
                <a:cs typeface="Arial"/>
              </a:rPr>
              <a:t>instituição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transforme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local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onde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novos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sofrimentos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à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vítima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sejam </a:t>
            </a:r>
            <a:r>
              <a:rPr dirty="0" sz="1400">
                <a:latin typeface="Arial"/>
                <a:cs typeface="Arial"/>
              </a:rPr>
              <a:t>produzidos.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É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luta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contra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revitimização!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caso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admissão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ofensor, convida-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4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4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comunidade</a:t>
            </a:r>
            <a:r>
              <a:rPr dirty="0" sz="1400" spc="14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5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apoio</a:t>
            </a:r>
            <a:r>
              <a:rPr dirty="0" sz="1400" spc="14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dele</a:t>
            </a:r>
            <a:r>
              <a:rPr dirty="0" sz="1400" spc="12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4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são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realizados</a:t>
            </a:r>
            <a:r>
              <a:rPr dirty="0" sz="1400" spc="12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150">
                <a:latin typeface="Arial"/>
                <a:cs typeface="Arial"/>
              </a:rPr>
              <a:t>  </a:t>
            </a:r>
            <a:r>
              <a:rPr dirty="0" sz="1400" spc="-10">
                <a:latin typeface="Arial"/>
                <a:cs typeface="Arial"/>
              </a:rPr>
              <a:t>círculos,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5174615" y="4646231"/>
            <a:ext cx="6324600" cy="6724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just" marL="12700" marR="5080">
              <a:lnSpc>
                <a:spcPct val="100600"/>
              </a:lnSpc>
              <a:spcBef>
                <a:spcPts val="114"/>
              </a:spcBef>
            </a:pPr>
            <a:r>
              <a:rPr dirty="0" sz="1400">
                <a:latin typeface="Arial"/>
                <a:cs typeface="Arial"/>
              </a:rPr>
              <a:t>concebidos</a:t>
            </a:r>
            <a:r>
              <a:rPr dirty="0" sz="1400" spc="28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como</a:t>
            </a:r>
            <a:r>
              <a:rPr dirty="0" sz="1400" spc="28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uma</a:t>
            </a:r>
            <a:r>
              <a:rPr dirty="0" sz="1400" spc="28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metodologia</a:t>
            </a:r>
            <a:r>
              <a:rPr dirty="0" sz="1400" spc="28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9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diálogo</a:t>
            </a:r>
            <a:r>
              <a:rPr dirty="0" sz="1400" spc="27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estruturado</a:t>
            </a:r>
            <a:r>
              <a:rPr dirty="0" sz="1400" spc="26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70">
                <a:latin typeface="Arial"/>
                <a:cs typeface="Arial"/>
              </a:rPr>
              <a:t>  </a:t>
            </a:r>
            <a:r>
              <a:rPr dirty="0" sz="1400" spc="-25">
                <a:latin typeface="Arial"/>
                <a:cs typeface="Arial"/>
              </a:rPr>
              <a:t>tem </a:t>
            </a:r>
            <a:r>
              <a:rPr dirty="0" sz="1400">
                <a:latin typeface="Arial"/>
                <a:cs typeface="Arial"/>
              </a:rPr>
              <a:t>demonstrado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ser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extremamente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eficaz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construção de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soluções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coletivas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em </a:t>
            </a:r>
            <a:r>
              <a:rPr dirty="0" sz="1400">
                <a:latin typeface="Arial"/>
                <a:cs typeface="Arial"/>
              </a:rPr>
              <a:t>situações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difícil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enfrentamento</a:t>
            </a:r>
            <a:r>
              <a:rPr dirty="0" sz="1400" spc="-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traumáticas,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entre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outras.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938212" y="1281175"/>
            <a:ext cx="3242945" cy="16510"/>
          </a:xfrm>
          <a:custGeom>
            <a:avLst/>
            <a:gdLst/>
            <a:ahLst/>
            <a:cxnLst/>
            <a:rect l="l" t="t" r="r" b="b"/>
            <a:pathLst>
              <a:path w="3242945" h="16509">
                <a:moveTo>
                  <a:pt x="0" y="16001"/>
                </a:moveTo>
                <a:lnTo>
                  <a:pt x="3242373" y="0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4834001" y="1986026"/>
            <a:ext cx="6985" cy="2739390"/>
          </a:xfrm>
          <a:custGeom>
            <a:avLst/>
            <a:gdLst/>
            <a:ahLst/>
            <a:cxnLst/>
            <a:rect l="l" t="t" r="r" b="b"/>
            <a:pathLst>
              <a:path w="6985" h="2739390">
                <a:moveTo>
                  <a:pt x="0" y="0"/>
                </a:moveTo>
                <a:lnTo>
                  <a:pt x="6731" y="2738882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5170170" y="1049337"/>
            <a:ext cx="3839210" cy="46228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2800"/>
              </a:lnSpc>
              <a:spcBef>
                <a:spcPts val="80"/>
              </a:spcBef>
            </a:pPr>
            <a:r>
              <a:rPr dirty="0" sz="1400" b="1">
                <a:latin typeface="Arial"/>
                <a:cs typeface="Arial"/>
              </a:rPr>
              <a:t>4.</a:t>
            </a:r>
            <a:r>
              <a:rPr dirty="0" sz="1400" spc="-5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Quais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metodologias</a:t>
            </a:r>
            <a:r>
              <a:rPr dirty="0" sz="1400" spc="-5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restaurativas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serão </a:t>
            </a:r>
            <a:r>
              <a:rPr dirty="0" sz="1400" b="1">
                <a:latin typeface="Arial"/>
                <a:cs typeface="Arial"/>
              </a:rPr>
              <a:t>utilizadas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no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Núcleo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Polícia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Restaurativa?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59459" y="504507"/>
            <a:ext cx="3281679" cy="6724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114"/>
              </a:spcBef>
            </a:pPr>
            <a:r>
              <a:rPr dirty="0" sz="1400" b="1">
                <a:latin typeface="Arial"/>
                <a:cs typeface="Arial"/>
              </a:rPr>
              <a:t>3.a.</a:t>
            </a:r>
            <a:r>
              <a:rPr dirty="0" sz="1400" spc="35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Como</a:t>
            </a:r>
            <a:r>
              <a:rPr dirty="0" sz="1400" spc="-6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o</a:t>
            </a:r>
            <a:r>
              <a:rPr dirty="0" sz="1400" spc="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projeto</a:t>
            </a:r>
            <a:r>
              <a:rPr dirty="0" sz="1400" spc="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pretende</a:t>
            </a:r>
            <a:r>
              <a:rPr dirty="0" sz="1400" spc="-5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alterar</a:t>
            </a:r>
            <a:r>
              <a:rPr dirty="0" sz="1400" spc="30" b="1">
                <a:latin typeface="Arial"/>
                <a:cs typeface="Arial"/>
              </a:rPr>
              <a:t> </a:t>
            </a:r>
            <a:r>
              <a:rPr dirty="0" sz="1400" spc="-50" b="1">
                <a:latin typeface="Arial"/>
                <a:cs typeface="Arial"/>
              </a:rPr>
              <a:t>a </a:t>
            </a:r>
            <a:r>
              <a:rPr dirty="0" sz="1400" b="1">
                <a:latin typeface="Arial"/>
                <a:cs typeface="Arial"/>
              </a:rPr>
              <a:t>lógica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das</a:t>
            </a:r>
            <a:r>
              <a:rPr dirty="0" sz="1400" spc="-7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intervenções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ortodoxas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spc="-25" b="1">
                <a:latin typeface="Arial"/>
                <a:cs typeface="Arial"/>
              </a:rPr>
              <a:t>na </a:t>
            </a:r>
            <a:r>
              <a:rPr dirty="0" sz="1400" b="1">
                <a:latin typeface="Arial"/>
                <a:cs typeface="Arial"/>
              </a:rPr>
              <a:t>segurança</a:t>
            </a:r>
            <a:r>
              <a:rPr dirty="0" sz="1400" spc="-5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pública?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63269" y="1437894"/>
            <a:ext cx="3608070" cy="88201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just" marL="12700" marR="5080">
              <a:lnSpc>
                <a:spcPct val="99800"/>
              </a:lnSpc>
              <a:spcBef>
                <a:spcPts val="125"/>
              </a:spcBef>
            </a:pPr>
            <a:r>
              <a:rPr dirty="0" sz="1400">
                <a:latin typeface="Arial"/>
                <a:cs typeface="Arial"/>
              </a:rPr>
              <a:t>Desde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atendimento,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qual,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quem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recebe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notícia,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deve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estar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capacitado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técnicas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6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acolhimento,</a:t>
            </a:r>
            <a:r>
              <a:rPr dirty="0" sz="1400" spc="8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escuta</a:t>
            </a:r>
            <a:r>
              <a:rPr dirty="0" sz="1400" spc="4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5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mediação</a:t>
            </a:r>
            <a:r>
              <a:rPr dirty="0" sz="1400" spc="7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—</a:t>
            </a:r>
            <a:r>
              <a:rPr dirty="0" sz="1400" spc="49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o </a:t>
            </a:r>
            <a:r>
              <a:rPr dirty="0" sz="1400">
                <a:latin typeface="Arial"/>
                <a:cs typeface="Arial"/>
              </a:rPr>
              <a:t>mínimo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cidadãos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abalados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merecem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63269" y="2295842"/>
            <a:ext cx="927100" cy="45339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204"/>
              </a:spcBef>
              <a:tabLst>
                <a:tab pos="368300" algn="l"/>
              </a:tabLst>
            </a:pPr>
            <a:r>
              <a:rPr dirty="0" sz="1400" spc="-25">
                <a:latin typeface="Arial"/>
                <a:cs typeface="Arial"/>
              </a:rPr>
              <a:t>ao</a:t>
            </a:r>
            <a:r>
              <a:rPr dirty="0" sz="1400">
                <a:latin typeface="Arial"/>
                <a:cs typeface="Arial"/>
              </a:rPr>
              <a:t>	</a:t>
            </a:r>
            <a:r>
              <a:rPr dirty="0" sz="1400" spc="-10">
                <a:latin typeface="Arial"/>
                <a:cs typeface="Arial"/>
              </a:rPr>
              <a:t>chegar utilização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719579" y="2295842"/>
            <a:ext cx="1986280" cy="45339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5080" indent="99695">
              <a:lnSpc>
                <a:spcPts val="1650"/>
              </a:lnSpc>
              <a:spcBef>
                <a:spcPts val="204"/>
              </a:spcBef>
              <a:tabLst>
                <a:tab pos="369570" algn="l"/>
                <a:tab pos="425450" algn="l"/>
                <a:tab pos="873125" algn="l"/>
                <a:tab pos="1607185" algn="l"/>
                <a:tab pos="1791335" algn="l"/>
              </a:tabLst>
            </a:pPr>
            <a:r>
              <a:rPr dirty="0" sz="1400" spc="-50">
                <a:latin typeface="Arial"/>
                <a:cs typeface="Arial"/>
              </a:rPr>
              <a:t>a</a:t>
            </a:r>
            <a:r>
              <a:rPr dirty="0" sz="1400">
                <a:latin typeface="Arial"/>
                <a:cs typeface="Arial"/>
              </a:rPr>
              <a:t>	</a:t>
            </a:r>
            <a:r>
              <a:rPr dirty="0" sz="1400" spc="-25">
                <a:latin typeface="Arial"/>
                <a:cs typeface="Arial"/>
              </a:rPr>
              <a:t>uma</a:t>
            </a:r>
            <a:r>
              <a:rPr dirty="0" sz="1400">
                <a:latin typeface="Arial"/>
                <a:cs typeface="Arial"/>
              </a:rPr>
              <a:t>	</a:t>
            </a:r>
            <a:r>
              <a:rPr dirty="0" sz="1400" spc="-10">
                <a:latin typeface="Arial"/>
                <a:cs typeface="Arial"/>
              </a:rPr>
              <a:t>delegacia</a:t>
            </a:r>
            <a:r>
              <a:rPr dirty="0" sz="1400">
                <a:latin typeface="Arial"/>
                <a:cs typeface="Arial"/>
              </a:rPr>
              <a:t>	</a:t>
            </a:r>
            <a:r>
              <a:rPr dirty="0" sz="1400" spc="-50">
                <a:latin typeface="Arial"/>
                <a:cs typeface="Arial"/>
              </a:rPr>
              <a:t>— </a:t>
            </a:r>
            <a:r>
              <a:rPr dirty="0" sz="1400" spc="-25">
                <a:latin typeface="Arial"/>
                <a:cs typeface="Arial"/>
              </a:rPr>
              <a:t>da</a:t>
            </a:r>
            <a:r>
              <a:rPr dirty="0" sz="1400">
                <a:latin typeface="Arial"/>
                <a:cs typeface="Arial"/>
              </a:rPr>
              <a:t>		</a:t>
            </a:r>
            <a:r>
              <a:rPr dirty="0" sz="1400" spc="-10">
                <a:latin typeface="Arial"/>
                <a:cs typeface="Arial"/>
              </a:rPr>
              <a:t>metodologia</a:t>
            </a:r>
            <a:r>
              <a:rPr dirty="0" sz="1400">
                <a:latin typeface="Arial"/>
                <a:cs typeface="Arial"/>
              </a:rPr>
              <a:t>	</a:t>
            </a:r>
            <a:r>
              <a:rPr dirty="0" sz="1400" spc="-25">
                <a:latin typeface="Arial"/>
                <a:cs typeface="Arial"/>
              </a:rPr>
              <a:t>de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727703" y="2295842"/>
            <a:ext cx="639445" cy="45339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5080" indent="107950">
              <a:lnSpc>
                <a:spcPts val="1650"/>
              </a:lnSpc>
              <a:spcBef>
                <a:spcPts val="204"/>
              </a:spcBef>
              <a:tabLst>
                <a:tab pos="525780" algn="l"/>
              </a:tabLst>
            </a:pPr>
            <a:r>
              <a:rPr dirty="0" sz="1400" spc="-25">
                <a:latin typeface="Arial"/>
                <a:cs typeface="Arial"/>
              </a:rPr>
              <a:t>até</a:t>
            </a:r>
            <a:r>
              <a:rPr dirty="0" sz="1400">
                <a:latin typeface="Arial"/>
                <a:cs typeface="Arial"/>
              </a:rPr>
              <a:t>	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 spc="-10">
                <a:latin typeface="Arial"/>
                <a:cs typeface="Arial"/>
              </a:rPr>
              <a:t>círculos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63269" y="2725102"/>
            <a:ext cx="3606800" cy="34480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just" marL="12700" marR="5080">
              <a:lnSpc>
                <a:spcPct val="100099"/>
              </a:lnSpc>
              <a:spcBef>
                <a:spcPts val="125"/>
              </a:spcBef>
            </a:pPr>
            <a:r>
              <a:rPr dirty="0" sz="1400">
                <a:latin typeface="Arial"/>
                <a:cs typeface="Arial"/>
              </a:rPr>
              <a:t>restaurativos,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análise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viabilidade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do </a:t>
            </a:r>
            <a:r>
              <a:rPr dirty="0" sz="1400">
                <a:latin typeface="Arial"/>
                <a:cs typeface="Arial"/>
              </a:rPr>
              <a:t>caso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estudo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modo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intervenção.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Isso </a:t>
            </a:r>
            <a:r>
              <a:rPr dirty="0" sz="1400">
                <a:latin typeface="Arial"/>
                <a:cs typeface="Arial"/>
              </a:rPr>
              <a:t>inclui</a:t>
            </a:r>
            <a:r>
              <a:rPr dirty="0" sz="1400" spc="2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escuta</a:t>
            </a:r>
            <a:r>
              <a:rPr dirty="0" sz="1400" spc="2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qualificada,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pré-</a:t>
            </a:r>
            <a:r>
              <a:rPr dirty="0" sz="1400">
                <a:latin typeface="Arial"/>
                <a:cs typeface="Arial"/>
              </a:rPr>
              <a:t>círculos,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apoio </a:t>
            </a:r>
            <a:r>
              <a:rPr dirty="0" sz="1400">
                <a:latin typeface="Arial"/>
                <a:cs typeface="Arial"/>
              </a:rPr>
              <a:t>psicossocial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colaboração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comunicação </a:t>
            </a:r>
            <a:r>
              <a:rPr dirty="0" sz="1400">
                <a:latin typeface="Arial"/>
                <a:cs typeface="Arial"/>
              </a:rPr>
              <a:t>dentro</a:t>
            </a:r>
            <a:r>
              <a:rPr dirty="0" sz="1400" spc="16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14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limites</a:t>
            </a:r>
            <a:r>
              <a:rPr dirty="0" sz="1400" spc="135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4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50">
                <a:latin typeface="Arial"/>
                <a:cs typeface="Arial"/>
              </a:rPr>
              <a:t>  </a:t>
            </a:r>
            <a:r>
              <a:rPr dirty="0" sz="1400">
                <a:latin typeface="Arial"/>
                <a:cs typeface="Arial"/>
              </a:rPr>
              <a:t>caso</a:t>
            </a:r>
            <a:r>
              <a:rPr dirty="0" sz="1400" spc="150">
                <a:latin typeface="Arial"/>
                <a:cs typeface="Arial"/>
              </a:rPr>
              <a:t>  </a:t>
            </a:r>
            <a:r>
              <a:rPr dirty="0" sz="1400" spc="-10">
                <a:latin typeface="Arial"/>
                <a:cs typeface="Arial"/>
              </a:rPr>
              <a:t>concreto </a:t>
            </a:r>
            <a:r>
              <a:rPr dirty="0" sz="1400">
                <a:latin typeface="Arial"/>
                <a:cs typeface="Arial"/>
              </a:rPr>
              <a:t>permitir.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Busca-</a:t>
            </a:r>
            <a:r>
              <a:rPr dirty="0" sz="1400">
                <a:latin typeface="Arial"/>
                <a:cs typeface="Arial"/>
              </a:rPr>
              <a:t>se,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através</a:t>
            </a:r>
            <a:r>
              <a:rPr dirty="0" sz="1400" spc="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2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grupo</a:t>
            </a:r>
            <a:r>
              <a:rPr dirty="0" sz="1400" spc="21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de </a:t>
            </a:r>
            <a:r>
              <a:rPr dirty="0" sz="1400">
                <a:latin typeface="Arial"/>
                <a:cs typeface="Arial"/>
              </a:rPr>
              <a:t>práticas,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adequar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intervenção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ao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Louk </a:t>
            </a:r>
            <a:r>
              <a:rPr dirty="0" sz="1400">
                <a:latin typeface="Arial"/>
                <a:cs typeface="Arial"/>
              </a:rPr>
              <a:t>Hulsmann</a:t>
            </a:r>
            <a:r>
              <a:rPr dirty="0" sz="1400" spc="3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concebia</a:t>
            </a:r>
            <a:r>
              <a:rPr dirty="0" sz="1400" spc="4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3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como</a:t>
            </a:r>
            <a:r>
              <a:rPr dirty="0" sz="1400" spc="4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crime,</a:t>
            </a:r>
            <a:r>
              <a:rPr dirty="0" sz="1400" spc="37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mas </a:t>
            </a:r>
            <a:r>
              <a:rPr dirty="0" sz="1400">
                <a:latin typeface="Arial"/>
                <a:cs typeface="Arial"/>
              </a:rPr>
              <a:t>como</a:t>
            </a:r>
            <a:r>
              <a:rPr dirty="0" sz="1400" spc="3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uma</a:t>
            </a:r>
            <a:r>
              <a:rPr dirty="0" sz="1400" spc="29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situação-</a:t>
            </a:r>
            <a:r>
              <a:rPr dirty="0" sz="1400">
                <a:latin typeface="Arial"/>
                <a:cs typeface="Arial"/>
              </a:rPr>
              <a:t>problema,</a:t>
            </a:r>
            <a:r>
              <a:rPr dirty="0" sz="1400" spc="2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dada</a:t>
            </a:r>
            <a:r>
              <a:rPr dirty="0" sz="1400" spc="3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30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grau </a:t>
            </a:r>
            <a:r>
              <a:rPr dirty="0" sz="1400">
                <a:latin typeface="Arial"/>
                <a:cs typeface="Arial"/>
              </a:rPr>
              <a:t>complexidade</a:t>
            </a:r>
            <a:r>
              <a:rPr dirty="0" sz="1400" spc="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5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envolve</a:t>
            </a:r>
            <a:r>
              <a:rPr dirty="0" sz="1400" spc="2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3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conflitos</a:t>
            </a:r>
            <a:r>
              <a:rPr dirty="0" sz="1400" spc="28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que </a:t>
            </a:r>
            <a:r>
              <a:rPr dirty="0" sz="1400">
                <a:latin typeface="Arial"/>
                <a:cs typeface="Arial"/>
              </a:rPr>
              <a:t>chegam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às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delegacias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desafiam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frias </a:t>
            </a:r>
            <a:r>
              <a:rPr dirty="0" sz="1400">
                <a:latin typeface="Arial"/>
                <a:cs typeface="Arial"/>
              </a:rPr>
              <a:t>categorias</a:t>
            </a:r>
            <a:r>
              <a:rPr dirty="0" sz="1400" spc="1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nossos</a:t>
            </a:r>
            <a:r>
              <a:rPr dirty="0" sz="1400" spc="2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códigos</a:t>
            </a:r>
            <a:r>
              <a:rPr dirty="0" sz="1400" spc="2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seus</a:t>
            </a:r>
            <a:r>
              <a:rPr dirty="0" sz="1400" spc="22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pólos </a:t>
            </a:r>
            <a:r>
              <a:rPr dirty="0" sz="1400">
                <a:latin typeface="Arial"/>
                <a:cs typeface="Arial"/>
              </a:rPr>
              <a:t>cristalizados.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dimensões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desses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conflitos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devem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ser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reduzidas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mero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ato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de </a:t>
            </a:r>
            <a:r>
              <a:rPr dirty="0" sz="1400">
                <a:latin typeface="Arial"/>
                <a:cs typeface="Arial"/>
              </a:rPr>
              <a:t>punição,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baseado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conceito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dogmático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de </a:t>
            </a:r>
            <a:r>
              <a:rPr dirty="0" sz="1400" spc="-10">
                <a:latin typeface="Arial"/>
                <a:cs typeface="Arial"/>
              </a:rPr>
              <a:t>culpabilidade.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6710426" y="5376926"/>
            <a:ext cx="3242310" cy="16510"/>
          </a:xfrm>
          <a:custGeom>
            <a:avLst/>
            <a:gdLst/>
            <a:ahLst/>
            <a:cxnLst/>
            <a:rect l="l" t="t" r="r" b="b"/>
            <a:pathLst>
              <a:path w="3242309" h="16510">
                <a:moveTo>
                  <a:pt x="0" y="16002"/>
                </a:moveTo>
                <a:lnTo>
                  <a:pt x="3242309" y="0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423862" y="2681351"/>
            <a:ext cx="6985" cy="1367790"/>
          </a:xfrm>
          <a:custGeom>
            <a:avLst/>
            <a:gdLst/>
            <a:ahLst/>
            <a:cxnLst/>
            <a:rect l="l" t="t" r="r" b="b"/>
            <a:pathLst>
              <a:path w="6984" h="1367789">
                <a:moveTo>
                  <a:pt x="0" y="0"/>
                </a:moveTo>
                <a:lnTo>
                  <a:pt x="6819" y="1367282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1825351" y="2748026"/>
            <a:ext cx="6985" cy="1367790"/>
          </a:xfrm>
          <a:custGeom>
            <a:avLst/>
            <a:gdLst/>
            <a:ahLst/>
            <a:cxnLst/>
            <a:rect l="l" t="t" r="r" b="b"/>
            <a:pathLst>
              <a:path w="6984" h="1367789">
                <a:moveTo>
                  <a:pt x="0" y="0"/>
                </a:moveTo>
                <a:lnTo>
                  <a:pt x="6730" y="1367282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439737" y="6357223"/>
            <a:ext cx="216535" cy="207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50"/>
              </a:lnSpc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07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076450" y="6286500"/>
            <a:ext cx="8035925" cy="0"/>
          </a:xfrm>
          <a:custGeom>
            <a:avLst/>
            <a:gdLst/>
            <a:ahLst/>
            <a:cxnLst/>
            <a:rect l="l" t="t" r="r" b="b"/>
            <a:pathLst>
              <a:path w="8035925" h="0">
                <a:moveTo>
                  <a:pt x="8035925" y="0"/>
                </a:moveTo>
                <a:lnTo>
                  <a:pt x="0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844550" y="1032573"/>
            <a:ext cx="10452100" cy="19507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b="1">
                <a:latin typeface="Arial"/>
                <a:cs typeface="Arial"/>
              </a:rPr>
              <a:t>5.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</a:t>
            </a:r>
            <a:r>
              <a:rPr dirty="0" sz="1400" spc="-7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que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maneira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experiência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do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autor como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delegado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polícia</a:t>
            </a:r>
            <a:r>
              <a:rPr dirty="0" sz="1400" spc="-6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influenciou</a:t>
            </a:r>
            <a:r>
              <a:rPr dirty="0" sz="1400" spc="-6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concepção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do</a:t>
            </a:r>
            <a:r>
              <a:rPr dirty="0" sz="1400" spc="-10" b="1">
                <a:latin typeface="Arial"/>
                <a:cs typeface="Arial"/>
              </a:rPr>
              <a:t> projeto?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5080">
              <a:lnSpc>
                <a:spcPct val="99900"/>
              </a:lnSpc>
            </a:pPr>
            <a:r>
              <a:rPr dirty="0" sz="1400">
                <a:latin typeface="Arial"/>
                <a:cs typeface="Arial"/>
              </a:rPr>
              <a:t>Eu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diria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minha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experiência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interdisciplinar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anterior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à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assunção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cargo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Delegado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Polícia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alimentou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minha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perplexidade </a:t>
            </a:r>
            <a:r>
              <a:rPr dirty="0" sz="1400">
                <a:latin typeface="Arial"/>
                <a:cs typeface="Arial"/>
              </a:rPr>
              <a:t>frente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à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inadequação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instrumentos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intervenção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sistema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justiça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criminal,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consolidados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nossa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história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institucional, </a:t>
            </a:r>
            <a:r>
              <a:rPr dirty="0" sz="1400">
                <a:latin typeface="Arial"/>
                <a:cs typeface="Arial"/>
              </a:rPr>
              <a:t>para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atender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às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demandas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manifestam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quando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observa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ouve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atentamente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pessoas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que, de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alguma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forma,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batem </a:t>
            </a:r>
            <a:r>
              <a:rPr dirty="0" sz="1400">
                <a:latin typeface="Arial"/>
                <a:cs typeface="Arial"/>
              </a:rPr>
              <a:t>à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porta da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lei.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experiência como Delegado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possibilitou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 contato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direto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 íntimo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diversas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perspectivas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fenômeno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social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da </a:t>
            </a:r>
            <a:r>
              <a:rPr dirty="0" sz="1400">
                <a:latin typeface="Arial"/>
                <a:cs typeface="Arial"/>
              </a:rPr>
              <a:t>violência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sua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manifestação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interacional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 vivência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subjetiva,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gerando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convicção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pessoas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merecem um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atendimento </a:t>
            </a:r>
            <a:r>
              <a:rPr dirty="0" sz="1400">
                <a:latin typeface="Arial"/>
                <a:cs typeface="Arial"/>
              </a:rPr>
              <a:t>à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altura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riqueza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caracteriza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experiência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única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ser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humano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uma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condição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fundada,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como</a:t>
            </a:r>
            <a:r>
              <a:rPr dirty="0" sz="1400" spc="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diria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Hannah</a:t>
            </a:r>
            <a:r>
              <a:rPr dirty="0" sz="1400" spc="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Arendt,</a:t>
            </a:r>
            <a:r>
              <a:rPr dirty="0" sz="1400" spc="8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na </a:t>
            </a:r>
            <a:r>
              <a:rPr dirty="0" sz="1400">
                <a:latin typeface="Arial"/>
                <a:cs typeface="Arial"/>
              </a:rPr>
              <a:t>intersubjetividade,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alteridade.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844550" y="3808031"/>
            <a:ext cx="10455275" cy="19602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b="1">
                <a:latin typeface="Arial"/>
                <a:cs typeface="Arial"/>
              </a:rPr>
              <a:t>5.a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Quais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perplexidades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no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cotidiano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policial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levaram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o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autor a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explorar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Justiça</a:t>
            </a:r>
            <a:r>
              <a:rPr dirty="0" sz="1400" spc="-5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Restaurativa?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5080">
              <a:lnSpc>
                <a:spcPct val="100600"/>
              </a:lnSpc>
            </a:pP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perplexidade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maior</a:t>
            </a:r>
            <a:r>
              <a:rPr dirty="0" sz="1400" spc="2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caracterizou</a:t>
            </a:r>
            <a:r>
              <a:rPr dirty="0" sz="1400" spc="2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por</a:t>
            </a:r>
            <a:r>
              <a:rPr dirty="0" sz="1400" spc="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perceber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25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descompasso</a:t>
            </a:r>
            <a:r>
              <a:rPr dirty="0" sz="1400" spc="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entre</a:t>
            </a:r>
            <a:r>
              <a:rPr dirty="0" sz="1400" spc="25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2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instrumentos</a:t>
            </a:r>
            <a:r>
              <a:rPr dirty="0" sz="1400" spc="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intervenção,</a:t>
            </a:r>
            <a:r>
              <a:rPr dirty="0" sz="1400" spc="2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fundados</a:t>
            </a:r>
            <a:r>
              <a:rPr dirty="0" sz="1400" spc="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270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mera </a:t>
            </a:r>
            <a:r>
              <a:rPr dirty="0" sz="1400">
                <a:latin typeface="Arial"/>
                <a:cs typeface="Arial"/>
              </a:rPr>
              <a:t>colheita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materialidade,</a:t>
            </a:r>
            <a:r>
              <a:rPr dirty="0" sz="1400" spc="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autoria,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um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formato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burocratizado</a:t>
            </a:r>
            <a:r>
              <a:rPr dirty="0" sz="1400" spc="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expectativas</a:t>
            </a:r>
            <a:r>
              <a:rPr dirty="0" sz="1400" spc="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expressas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pelos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envolvidos</a:t>
            </a:r>
            <a:r>
              <a:rPr dirty="0" sz="1400" spc="1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muitos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casos </a:t>
            </a:r>
            <a:r>
              <a:rPr dirty="0" sz="1400">
                <a:latin typeface="Arial"/>
                <a:cs typeface="Arial"/>
              </a:rPr>
              <a:t>para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dizer</a:t>
            </a:r>
            <a:r>
              <a:rPr dirty="0" sz="1400" spc="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maioria</a:t>
            </a:r>
            <a:r>
              <a:rPr dirty="0" sz="1400" spc="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deles.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dia</a:t>
            </a:r>
            <a:r>
              <a:rPr dirty="0" sz="1400" spc="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delegacia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possibilitava</a:t>
            </a:r>
            <a:r>
              <a:rPr dirty="0" sz="1400" spc="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1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contato</a:t>
            </a:r>
            <a:r>
              <a:rPr dirty="0" sz="1400" spc="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entre</a:t>
            </a:r>
            <a:r>
              <a:rPr dirty="0" sz="1400" spc="1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envolvidos</a:t>
            </a:r>
            <a:r>
              <a:rPr dirty="0" sz="1400" spc="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e,</a:t>
            </a:r>
            <a:r>
              <a:rPr dirty="0" sz="1400" spc="16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recorrentemente, </a:t>
            </a:r>
            <a:r>
              <a:rPr dirty="0" sz="1400">
                <a:latin typeface="Arial"/>
                <a:cs typeface="Arial"/>
              </a:rPr>
              <a:t>novas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ocorrências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eram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registradas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os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mesmos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indivíduos.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Como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não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sentem</a:t>
            </a:r>
            <a:r>
              <a:rPr dirty="0" sz="1400" spc="-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atendidos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conflito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estende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10">
                <a:latin typeface="Arial"/>
                <a:cs typeface="Arial"/>
              </a:rPr>
              <a:t> atualiza-</a:t>
            </a:r>
            <a:r>
              <a:rPr dirty="0" sz="1400" spc="-25">
                <a:latin typeface="Arial"/>
                <a:cs typeface="Arial"/>
              </a:rPr>
              <a:t>se. </a:t>
            </a:r>
            <a:r>
              <a:rPr dirty="0" sz="1400">
                <a:latin typeface="Arial"/>
                <a:cs typeface="Arial"/>
              </a:rPr>
              <a:t>Em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situações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mais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graves,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percepção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reincidência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compreensão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fator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criminógeno do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sistema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prisional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demonstravam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falência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discurso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oficial</a:t>
            </a:r>
            <a:r>
              <a:rPr dirty="0" sz="1400" spc="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ressocialização</a:t>
            </a:r>
            <a:r>
              <a:rPr dirty="0" sz="1400" spc="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modelo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justiça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criminal.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Esses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são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dois</a:t>
            </a:r>
            <a:r>
              <a:rPr dirty="0" sz="1400" spc="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aspectos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</a:t>
            </a:r>
            <a:r>
              <a:rPr dirty="0" sz="1400" spc="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ineficácia</a:t>
            </a:r>
            <a:r>
              <a:rPr dirty="0" sz="1400" spc="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que</a:t>
            </a:r>
            <a:r>
              <a:rPr dirty="0" sz="1400" spc="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minam</a:t>
            </a:r>
            <a:r>
              <a:rPr dirty="0" sz="1400" spc="6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a </a:t>
            </a:r>
            <a:r>
              <a:rPr dirty="0" sz="1400">
                <a:latin typeface="Arial"/>
                <a:cs typeface="Arial"/>
              </a:rPr>
              <a:t>credibilidade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das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instituições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persecução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penal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perante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sociedade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solapam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motivação</a:t>
            </a:r>
            <a:r>
              <a:rPr dirty="0" sz="1400" spc="-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dos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operadores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-10">
                <a:latin typeface="Arial"/>
                <a:cs typeface="Arial"/>
              </a:rPr>
              <a:t> direito.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538162" y="1452625"/>
            <a:ext cx="6985" cy="1184910"/>
          </a:xfrm>
          <a:custGeom>
            <a:avLst/>
            <a:gdLst/>
            <a:ahLst/>
            <a:cxnLst/>
            <a:rect l="l" t="t" r="r" b="b"/>
            <a:pathLst>
              <a:path w="6984" h="1184910">
                <a:moveTo>
                  <a:pt x="0" y="0"/>
                </a:moveTo>
                <a:lnTo>
                  <a:pt x="6819" y="1184402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2076450" y="476250"/>
            <a:ext cx="8035925" cy="0"/>
          </a:xfrm>
          <a:custGeom>
            <a:avLst/>
            <a:gdLst/>
            <a:ahLst/>
            <a:cxnLst/>
            <a:rect l="l" t="t" r="r" b="b"/>
            <a:pathLst>
              <a:path w="8035925" h="0">
                <a:moveTo>
                  <a:pt x="8035925" y="0"/>
                </a:moveTo>
                <a:lnTo>
                  <a:pt x="0" y="0"/>
                </a:lnTo>
              </a:path>
            </a:pathLst>
          </a:custGeom>
          <a:ln w="5715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644376" y="4186301"/>
            <a:ext cx="6985" cy="1184910"/>
          </a:xfrm>
          <a:custGeom>
            <a:avLst/>
            <a:gdLst/>
            <a:ahLst/>
            <a:cxnLst/>
            <a:rect l="l" t="t" r="r" b="b"/>
            <a:pathLst>
              <a:path w="6984" h="1184910">
                <a:moveTo>
                  <a:pt x="0" y="0"/>
                </a:moveTo>
                <a:lnTo>
                  <a:pt x="6730" y="1184402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500250" y="3319526"/>
            <a:ext cx="9139555" cy="16510"/>
          </a:xfrm>
          <a:custGeom>
            <a:avLst/>
            <a:gdLst/>
            <a:ahLst/>
            <a:cxnLst/>
            <a:rect l="l" t="t" r="r" b="b"/>
            <a:pathLst>
              <a:path w="9139555" h="16510">
                <a:moveTo>
                  <a:pt x="0" y="16001"/>
                </a:moveTo>
                <a:lnTo>
                  <a:pt x="9139047" y="0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439737" y="6357223"/>
            <a:ext cx="216535" cy="207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50"/>
              </a:lnSpc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08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39737" y="6311900"/>
            <a:ext cx="216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09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992491" y="5775007"/>
            <a:ext cx="3724275" cy="744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65785">
              <a:lnSpc>
                <a:spcPts val="2830"/>
              </a:lnSpc>
              <a:spcBef>
                <a:spcPts val="100"/>
              </a:spcBef>
            </a:pPr>
            <a:r>
              <a:rPr dirty="0" sz="2400" spc="-190" b="1" i="1">
                <a:latin typeface="Times New Roman"/>
                <a:cs typeface="Times New Roman"/>
              </a:rPr>
              <a:t>Rafael</a:t>
            </a:r>
            <a:r>
              <a:rPr dirty="0" sz="2400" spc="80" b="1" i="1">
                <a:latin typeface="Times New Roman"/>
                <a:cs typeface="Times New Roman"/>
              </a:rPr>
              <a:t> </a:t>
            </a:r>
            <a:r>
              <a:rPr dirty="0" sz="2400" spc="-240" b="1" i="1">
                <a:latin typeface="Times New Roman"/>
                <a:cs typeface="Times New Roman"/>
              </a:rPr>
              <a:t>Oliveira</a:t>
            </a:r>
            <a:r>
              <a:rPr dirty="0" sz="2400" spc="114" b="1" i="1">
                <a:latin typeface="Times New Roman"/>
                <a:cs typeface="Times New Roman"/>
              </a:rPr>
              <a:t> </a:t>
            </a:r>
            <a:r>
              <a:rPr dirty="0" sz="2400" spc="-204" b="1" i="1">
                <a:latin typeface="Times New Roman"/>
                <a:cs typeface="Times New Roman"/>
              </a:rPr>
              <a:t>Santos</a:t>
            </a:r>
            <a:r>
              <a:rPr dirty="0" sz="2400" spc="25" b="1" i="1">
                <a:latin typeface="Times New Roman"/>
                <a:cs typeface="Times New Roman"/>
              </a:rPr>
              <a:t> </a:t>
            </a:r>
            <a:r>
              <a:rPr dirty="0" sz="2400" spc="-180" b="1" i="1">
                <a:latin typeface="Times New Roman"/>
                <a:cs typeface="Times New Roman"/>
              </a:rPr>
              <a:t>Araújo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30"/>
              </a:lnSpc>
              <a:tabLst>
                <a:tab pos="1210310" algn="l"/>
              </a:tabLst>
            </a:pPr>
            <a:r>
              <a:rPr dirty="0" sz="2400" spc="-10" i="1">
                <a:latin typeface="Calibri"/>
                <a:cs typeface="Calibri"/>
              </a:rPr>
              <a:t>Salvador,</a:t>
            </a:r>
            <a:r>
              <a:rPr dirty="0" sz="2400" i="1">
                <a:latin typeface="Calibri"/>
                <a:cs typeface="Calibri"/>
              </a:rPr>
              <a:t>	30</a:t>
            </a:r>
            <a:r>
              <a:rPr dirty="0" sz="2400" spc="-35" i="1">
                <a:latin typeface="Calibri"/>
                <a:cs typeface="Calibri"/>
              </a:rPr>
              <a:t> </a:t>
            </a:r>
            <a:r>
              <a:rPr dirty="0" sz="2400" spc="-325" i="1">
                <a:latin typeface="Calibri"/>
                <a:cs typeface="Calibri"/>
              </a:rPr>
              <a:t>de</a:t>
            </a:r>
            <a:r>
              <a:rPr dirty="0" sz="2400" spc="105" i="1">
                <a:latin typeface="Calibri"/>
                <a:cs typeface="Calibri"/>
              </a:rPr>
              <a:t> </a:t>
            </a:r>
            <a:r>
              <a:rPr dirty="0" sz="2400" spc="-295" i="1">
                <a:latin typeface="Calibri"/>
                <a:cs typeface="Calibri"/>
              </a:rPr>
              <a:t>Setembro</a:t>
            </a:r>
            <a:r>
              <a:rPr dirty="0" sz="2400" spc="120" i="1">
                <a:latin typeface="Calibri"/>
                <a:cs typeface="Calibri"/>
              </a:rPr>
              <a:t> </a:t>
            </a:r>
            <a:r>
              <a:rPr dirty="0" sz="2400" spc="-360" i="1">
                <a:latin typeface="Calibri"/>
                <a:cs typeface="Calibri"/>
              </a:rPr>
              <a:t>de</a:t>
            </a:r>
            <a:r>
              <a:rPr dirty="0" sz="2400" spc="175" i="1">
                <a:latin typeface="Calibri"/>
                <a:cs typeface="Calibri"/>
              </a:rPr>
              <a:t> </a:t>
            </a:r>
            <a:r>
              <a:rPr dirty="0" sz="2400" spc="-120" i="1">
                <a:latin typeface="Calibri"/>
                <a:cs typeface="Calibri"/>
              </a:rPr>
              <a:t>2024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74040" y="401256"/>
            <a:ext cx="205867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b="1">
                <a:latin typeface="Arial"/>
                <a:cs typeface="Arial"/>
              </a:rPr>
              <a:t>6.</a:t>
            </a:r>
            <a:r>
              <a:rPr dirty="0" sz="1400" spc="5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Considerações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Finais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27380" y="901382"/>
            <a:ext cx="11117580" cy="466344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715">
              <a:lnSpc>
                <a:spcPts val="1430"/>
              </a:lnSpc>
              <a:spcBef>
                <a:spcPts val="155"/>
              </a:spcBef>
            </a:pP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Núcleo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Restaurativa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(NPR)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caracteriza-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esforço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colaborativo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âmbito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Judiciária,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recebe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maior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das </a:t>
            </a:r>
            <a:r>
              <a:rPr dirty="0" sz="1200" spc="-10">
                <a:latin typeface="Arial"/>
                <a:cs typeface="Arial"/>
              </a:rPr>
              <a:t>ocorrências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7620">
              <a:lnSpc>
                <a:spcPts val="1430"/>
              </a:lnSpc>
            </a:pPr>
            <a:r>
              <a:rPr dirty="0" sz="1200">
                <a:latin typeface="Arial"/>
                <a:cs typeface="Arial"/>
              </a:rPr>
              <a:t>criminais,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buscando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 resolução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conflitos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levam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pessoas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criminal.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É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consenso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 práticas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tradicionais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centradas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na </a:t>
            </a:r>
            <a:r>
              <a:rPr dirty="0" sz="1200">
                <a:latin typeface="Arial"/>
                <a:cs typeface="Arial"/>
              </a:rPr>
              <a:t>repressão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punição,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têm se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mostrado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inadequadas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resolver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conflitos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sociais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atender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demandas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sociedade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complexa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século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XXI.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7620">
              <a:lnSpc>
                <a:spcPct val="101699"/>
              </a:lnSpc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Restaurativa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oferece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abordagem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eficaz,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focada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pacificação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social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transformação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relações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interpessoais,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promover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mudanças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culturais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dentro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instituições.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projeto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visa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criar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alternativa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valorize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diálogo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comunicação.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implementação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NPR </a:t>
            </a:r>
            <a:r>
              <a:rPr dirty="0" sz="1200" spc="-10">
                <a:latin typeface="Arial"/>
                <a:cs typeface="Arial"/>
              </a:rPr>
              <a:t>justifica-</a:t>
            </a:r>
            <a:r>
              <a:rPr dirty="0" sz="1200">
                <a:latin typeface="Arial"/>
                <a:cs typeface="Arial"/>
              </a:rPr>
              <a:t>se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pela</a:t>
            </a:r>
            <a:r>
              <a:rPr dirty="0" sz="1200" spc="-10">
                <a:latin typeface="Arial"/>
                <a:cs typeface="Arial"/>
              </a:rPr>
              <a:t> necessidade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ressignificar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práticas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policiais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promover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mudança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cultural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instituições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pública.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00400"/>
              </a:lnSpc>
            </a:pP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Brumado,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município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onde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foi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pensado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exercício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replicado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outros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contextos,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interações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CEJUSC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local,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se </a:t>
            </a:r>
            <a:r>
              <a:rPr dirty="0" sz="1200">
                <a:latin typeface="Arial"/>
                <a:cs typeface="Arial"/>
              </a:rPr>
              <a:t>tornou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referência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práticas restaurativas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Bahia,</a:t>
            </a:r>
            <a:r>
              <a:rPr dirty="0" sz="1200" spc="-10">
                <a:latin typeface="Arial"/>
                <a:cs typeface="Arial"/>
              </a:rPr>
              <a:t> revelaram-</a:t>
            </a:r>
            <a:r>
              <a:rPr dirty="0" sz="1200">
                <a:latin typeface="Arial"/>
                <a:cs typeface="Arial"/>
              </a:rPr>
              <a:t>se bastante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enriquecedoras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diversas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ações.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Isso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está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documentado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livro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pesquisa </a:t>
            </a:r>
            <a:r>
              <a:rPr dirty="0" sz="1200" spc="-10">
                <a:latin typeface="Arial"/>
                <a:cs typeface="Arial"/>
              </a:rPr>
              <a:t>sobre</a:t>
            </a:r>
            <a:r>
              <a:rPr dirty="0" sz="1200" spc="5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experiência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Restaurativa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CEJUSC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Brumado/BA,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pesquisadora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Luciana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Marinho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Santos.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disso,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evento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CONSEG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2019 </a:t>
            </a:r>
            <a:r>
              <a:rPr dirty="0" sz="1200">
                <a:latin typeface="Arial"/>
                <a:cs typeface="Arial"/>
              </a:rPr>
              <a:t>utilizou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metodologias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Círculos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Construção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Paz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escutar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comunidade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sobre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segurança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pública,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onde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também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emergiu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questão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da </a:t>
            </a:r>
            <a:r>
              <a:rPr dirty="0" sz="1200">
                <a:latin typeface="Arial"/>
                <a:cs typeface="Arial"/>
              </a:rPr>
              <a:t>violência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institucional.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715">
              <a:lnSpc>
                <a:spcPct val="100800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Restaurativa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permite,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apesar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limitações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impostas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por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legal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anterior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concepção,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criação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um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espectro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possibilidades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que </a:t>
            </a:r>
            <a:r>
              <a:rPr dirty="0" sz="1200">
                <a:latin typeface="Arial"/>
                <a:cs typeface="Arial"/>
              </a:rPr>
              <a:t>pode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implementado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diversos espaços legais,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viabilizando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dupla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entrada.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Experiências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Judiciário,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Público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Polícia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Judiciária </a:t>
            </a:r>
            <a:r>
              <a:rPr dirty="0" sz="1200">
                <a:latin typeface="Arial"/>
                <a:cs typeface="Arial"/>
              </a:rPr>
              <a:t>têm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demonstrado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viabilidade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bons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resultados.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juizados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especiais,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previsões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legais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relacionadas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Estatuto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Criança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Adolescente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recente entrada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vigor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acordo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não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persecução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demostram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relevância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Ministério Público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avanço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práticas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restaurativas.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10160">
              <a:lnSpc>
                <a:spcPct val="101699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Restaurativa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alcançado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resultados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alinhados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objetivos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propostos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pelo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Direito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Penal,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como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prevenção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ressocialização,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 </a:t>
            </a:r>
            <a:r>
              <a:rPr dirty="0" sz="1200">
                <a:latin typeface="Arial"/>
                <a:cs typeface="Arial"/>
              </a:rPr>
              <a:t>modelo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tradicional.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Além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disso,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pesquisas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demonstram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Restaurativa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tem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proporcionado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maior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satisfação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aos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envolvidos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fortalecimento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laços </a:t>
            </a:r>
            <a:r>
              <a:rPr dirty="0" sz="1200">
                <a:latin typeface="Arial"/>
                <a:cs typeface="Arial"/>
              </a:rPr>
              <a:t>comunitários,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resultados</a:t>
            </a:r>
            <a:r>
              <a:rPr dirty="0" sz="1200" spc="-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todas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instituições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sistema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justiça criminal devem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considerar.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319087" y="766826"/>
            <a:ext cx="3242945" cy="16510"/>
          </a:xfrm>
          <a:custGeom>
            <a:avLst/>
            <a:gdLst/>
            <a:ahLst/>
            <a:cxnLst/>
            <a:rect l="l" t="t" r="r" b="b"/>
            <a:pathLst>
              <a:path w="3242945" h="16509">
                <a:moveTo>
                  <a:pt x="0" y="16001"/>
                </a:moveTo>
                <a:lnTo>
                  <a:pt x="3242373" y="0"/>
                </a:lnTo>
              </a:path>
            </a:pathLst>
          </a:custGeom>
          <a:ln w="12700">
            <a:solidFill>
              <a:srgbClr val="9F50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8048625" y="352425"/>
            <a:ext cx="3743325" cy="333375"/>
          </a:xfrm>
          <a:prstGeom prst="rect">
            <a:avLst/>
          </a:prstGeom>
          <a:ln w="19050">
            <a:solidFill>
              <a:srgbClr val="9F501D"/>
            </a:solidFill>
          </a:ln>
        </p:spPr>
        <p:txBody>
          <a:bodyPr wrap="square" lIns="0" tIns="45085" rIns="0" bIns="0" rtlCol="0" vert="horz">
            <a:spAutoFit/>
          </a:bodyPr>
          <a:lstStyle/>
          <a:p>
            <a:pPr marL="100965">
              <a:lnSpc>
                <a:spcPct val="100000"/>
              </a:lnSpc>
              <a:spcBef>
                <a:spcPts val="355"/>
              </a:spcBef>
            </a:pPr>
            <a:r>
              <a:rPr dirty="0" u="heavy" sz="155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Clique</a:t>
            </a:r>
            <a:r>
              <a:rPr dirty="0" u="heavy" sz="1550" spc="114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heavy" sz="155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aqui</a:t>
            </a:r>
            <a:r>
              <a:rPr dirty="0" u="heavy" sz="1550" spc="3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heavy" sz="155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para</a:t>
            </a:r>
            <a:r>
              <a:rPr dirty="0" u="heavy" sz="1550" spc="8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heavy" sz="155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conferir</a:t>
            </a:r>
            <a:r>
              <a:rPr dirty="0" u="heavy" sz="1550" spc="114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heavy" sz="155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a</a:t>
            </a:r>
            <a:r>
              <a:rPr dirty="0" u="heavy" sz="1550" spc="9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heavy" sz="155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dissertação!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2025-02-06T12:00:34Z</dcterms:created>
  <dcterms:modified xsi:type="dcterms:W3CDTF">2025-02-06T12:00:34Z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2024-10-29T00:00:00Z</vt:filetime>
  </property>
  <property fmtid="{D5CDD505-2E9C-101B-9397-08002B2CF9AE}" pid="3" name="LastSaved">
    <vt:filetime>2025-02-06T00:00:00Z</vt:filetime>
  </property>
</Properties>
</file>